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6"/>
  </p:notesMasterIdLst>
  <p:sldIdLst>
    <p:sldId id="257" r:id="rId3"/>
    <p:sldId id="286" r:id="rId4"/>
    <p:sldId id="287" r:id="rId5"/>
    <p:sldId id="288" r:id="rId6"/>
    <p:sldId id="289" r:id="rId7"/>
    <p:sldId id="292" r:id="rId8"/>
    <p:sldId id="293" r:id="rId9"/>
    <p:sldId id="296" r:id="rId10"/>
    <p:sldId id="297" r:id="rId11"/>
    <p:sldId id="294" r:id="rId12"/>
    <p:sldId id="295" r:id="rId13"/>
    <p:sldId id="305" r:id="rId14"/>
    <p:sldId id="306" r:id="rId15"/>
    <p:sldId id="307" r:id="rId16"/>
    <p:sldId id="298" r:id="rId17"/>
    <p:sldId id="300" r:id="rId18"/>
    <p:sldId id="302" r:id="rId19"/>
    <p:sldId id="301" r:id="rId20"/>
    <p:sldId id="303" r:id="rId21"/>
    <p:sldId id="304" r:id="rId22"/>
    <p:sldId id="299" r:id="rId23"/>
    <p:sldId id="308" r:id="rId24"/>
    <p:sldId id="309" r:id="rId25"/>
    <p:sldId id="311" r:id="rId26"/>
    <p:sldId id="312" r:id="rId27"/>
    <p:sldId id="317" r:id="rId28"/>
    <p:sldId id="318" r:id="rId29"/>
    <p:sldId id="290" r:id="rId30"/>
    <p:sldId id="313" r:id="rId31"/>
    <p:sldId id="314" r:id="rId32"/>
    <p:sldId id="315" r:id="rId33"/>
    <p:sldId id="316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0ECA6-122B-F649-AA51-B38660D48629}" v="16" dt="2024-09-05T13:47:15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21E4AEA4-8DFA-4A89-87EB-49C32662AFE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CECE8"/>
          </a:solidFill>
        </a:fill>
      </a:tcStyle>
    </a:wholeTbl>
    <a:band1H>
      <a:tcStyle>
        <a:tcBdr/>
        <a:fill>
          <a:solidFill>
            <a:srgbClr val="F8D7CD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8D7CD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7D31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78785"/>
  </p:normalViewPr>
  <p:slideViewPr>
    <p:cSldViewPr snapToGrid="0" snapToObjects="1">
      <p:cViewPr varScale="1">
        <p:scale>
          <a:sx n="148" d="100"/>
          <a:sy n="148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ustomXml" Target="../customXml/item2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9EF3ED-9E4E-1448-91A2-956AC6CA53B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 Regular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86F6F-773A-0A4F-82F8-DCC48898DDF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 Regular"/>
              </a:defRPr>
            </a:lvl1pPr>
          </a:lstStyle>
          <a:p>
            <a:pPr lvl="0"/>
            <a:fld id="{05DF51CE-CF01-E846-A227-28BEBE7EA9A1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E1DFC7C-FA99-5F42-8BAD-40124F4E75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B3A47DE-45CB-814E-869F-24159ADE35F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323E-CC3A-164C-9772-A6F63668782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 Regular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9576E-EB28-AB4E-AA88-26DD6D04D7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 Regular"/>
              </a:defRPr>
            </a:lvl1pPr>
          </a:lstStyle>
          <a:p>
            <a:pPr lvl="0"/>
            <a:fld id="{BCB00536-E8D2-B74C-91AC-F42C0D6B9F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3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rial Regular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rial Regular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rial Regular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rial Regular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rial Regular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32AE7-2232-0145-8533-AEDDA308B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5C9D7-DACA-B84B-977F-EB9B274012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6A317-93D8-194A-B975-A5BF69E100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141B100-FCCD-3946-B716-821C3AF44414}" type="slidenum"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106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69 authors on a Science paper, representing lots of codes!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159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316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55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889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10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745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777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489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84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is one-electron Hamiltonian: KE + nuclear Coulomb interactions</a:t>
            </a:r>
            <a:br>
              <a:rPr lang="en-US" dirty="0"/>
            </a:br>
            <a:r>
              <a:rPr lang="en-US" dirty="0"/>
              <a:t>I is the Coulomb operator between electrons</a:t>
            </a:r>
          </a:p>
          <a:p>
            <a:r>
              <a:rPr lang="en-US" dirty="0"/>
              <a:t>X is the exchange operator which handles the </a:t>
            </a:r>
            <a:r>
              <a:rPr lang="en-US" dirty="0" err="1"/>
              <a:t>antisymmetry</a:t>
            </a:r>
            <a:endParaRPr lang="en-US" dirty="0"/>
          </a:p>
          <a:p>
            <a:r>
              <a:rPr lang="en-US" dirty="0"/>
              <a:t>Epsilon is energy of single-electron state, psi is wavefunction</a:t>
            </a:r>
          </a:p>
          <a:p>
            <a:endParaRPr lang="en-US" dirty="0"/>
          </a:p>
          <a:p>
            <a:r>
              <a:rPr lang="en-US" dirty="0"/>
              <a:t>To solve a whole set of these simultaneously, we define total energy by summing energies of occupied orbitals, and iteratively improve wavefunctions to minimize that energy.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420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66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140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59E64-1A0A-7140-9252-ECEC95DB4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E6DEEC-F501-F542-B82A-CBD0C57C8E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16D2D-7B43-844E-8E01-3F1BD6246A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45905DF-953E-034C-8FED-112D667AC0B1}" type="slidenum"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Szabo and </a:t>
            </a:r>
            <a:r>
              <a:rPr lang="en-US" dirty="0" err="1"/>
              <a:t>Ostlund</a:t>
            </a:r>
            <a:r>
              <a:rPr lang="en-US" dirty="0"/>
              <a:t> explanation of correlation:</a:t>
            </a:r>
          </a:p>
          <a:p>
            <a:endParaRPr lang="en-US" dirty="0"/>
          </a:p>
          <a:p>
            <a:r>
              <a:rPr lang="en-US" dirty="0"/>
              <a:t>An example of correlated probabilities is provided by 2 hot potatoes and 2 cold apples in a bucket.</a:t>
            </a:r>
          </a:p>
          <a:p>
            <a:r>
              <a:rPr lang="en-US" dirty="0"/>
              <a:t>The probability of obtaining a hot potato upon randomly withdrawing an object from the bucket (1/2)</a:t>
            </a:r>
          </a:p>
          <a:p>
            <a:r>
              <a:rPr lang="en-US" dirty="0"/>
              <a:t> is not equal to the product of the probability of getting a hot object (1/2) times the probability of getting a potato (1/2)</a:t>
            </a:r>
          </a:p>
          <a:p>
            <a:r>
              <a:rPr lang="en-US" dirty="0"/>
              <a:t>since whether the object is hot is perfectly correlated with whether the object is a potato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700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54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4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626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789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75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CB00536-E8D2-B74C-91AC-F42C0D6B9F6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59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5FA65BA7-DC3E-504B-A9A2-DCF8EE0F4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EBAD598-1D72-5246-B201-D9FA6EC0BC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2F95C0-EDB4-834D-8E04-C0A4562FF285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04EAB85-DF63-F84A-BF55-27FAFC50B5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15BC89-6F8D-1C4C-9A34-44306488B9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12F138-F3BE-4B4C-9BD2-B2DB2CD9C2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8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2">
            <a:extLst>
              <a:ext uri="{FF2B5EF4-FFF2-40B4-BE49-F238E27FC236}">
                <a16:creationId xmlns:a16="http://schemas.microsoft.com/office/drawing/2014/main" id="{5359472E-2A48-0744-82C9-1ED0E770333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D1866-BB23-E342-9603-3CCB8A663D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B78631-EBA2-4E40-8F87-AAA4B31BB489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119FD4E-236D-2344-9554-CE88AEA85A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E27FF16-5D70-D74B-B974-A2397F02B8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6D8D13-B737-5947-9111-31EF7B4A9E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2">
            <a:extLst>
              <a:ext uri="{FF2B5EF4-FFF2-40B4-BE49-F238E27FC236}">
                <a16:creationId xmlns:a16="http://schemas.microsoft.com/office/drawing/2014/main" id="{1855102E-D7A7-4547-8EFE-3171BF90FF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0E244E2-B493-ED40-A8CB-F621B48E16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D4AD47-13E8-FB41-A3ED-D03CC221B160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5E80D89-BC6C-8949-9F98-FBA0F8FC7C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C30C5C-5EC7-AE47-9BCB-FA8078E233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4B1235-7E34-B641-933E-3FEFBE132A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7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56479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9F62-D825-A44C-89B8-592946EFDE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1206E-46E6-0344-93F6-58247363BF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969EA-4522-1C48-B4CC-C3ED1E5486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912818-4A03-DB44-8F1C-219D53CA3E06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94B4-A072-654A-8FC6-417C91970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56D0B-7160-944A-8D6F-AB634D7DE3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FCAEE8-7E2E-CD49-AB2B-CD07576CB7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71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46BF-7E91-9D46-9F6C-85521B9C527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FEB5-F118-024F-A1E3-ACE25776D93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EFD8-3B80-C743-8135-C2B930D8095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34EF09-DFB0-2B46-ADA8-445088F073CC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885CD-6212-D848-AF43-CC20E80CF2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FD8BC-CDAA-1D44-8F34-6E97D646C1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80E36B-97E5-EB48-AB33-7A3630A4BC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03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6854-E04A-C243-98A4-7C7B51BEB8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13783-3EC7-D440-B306-926EB3A3D9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E8E9E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858E9-32D0-894C-B6E5-6EADBD7FD7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D2A574-3521-3E4E-AAC1-7494EAFBB9BE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7EFA-25C2-8344-BF33-354E66978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F06B0-D0A9-0444-A1AC-34DFEB3881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4E05AF-E13C-9F40-93D2-E9B910CFD0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59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8DE2-E2CA-7442-9F26-4CBCA0E279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815D-0C77-0A4A-A161-71B516F28E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5F7CF-23B1-F748-AEA5-A825C623D6E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34A0E-E545-324C-BF01-D0193EF77E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4E4F2D-73CD-9341-AD35-A94EB5AFF347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74702-E24B-3F4D-8B0C-9AB19B05DB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BC350-4235-FC41-AAEC-4557CE242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FB4603-42FF-C54F-ADE6-BBBC570BC8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9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BC88-05C0-2D4D-8E62-7C78F8E63C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626E2-5998-014C-9D06-DF667ACD7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3DE56-E28F-654F-A4D2-37AD45E7D5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F91AB-30DF-D04A-AB82-F142F79D608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B0448-C2BD-9543-9C94-FCDF716EF8F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ABF6B-2A44-0C43-885F-2B261ADFE99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1BA040-CAE0-2E42-B006-8A9A4BF557B1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1C2CA0-9205-104A-A818-1E8E4C36F5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760E6-73DF-8A4C-80AE-898F94AC80C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F7AFB2-51B7-8744-B501-67324793E6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60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5A8-7BC0-EF46-A1DF-65DB0D25E9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01186-BFC3-5A4D-AC36-BB0FC614A37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A80F68-4D61-DF4E-BB99-3FC13A489CD0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A8AF5-C02C-DF4C-A1F1-6D7E3A97F5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618DD-40FB-5D46-93E6-AE72B2EBA3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04F002-68B5-EA48-B0D2-D89E924C78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C6B90-9567-9442-93DB-0C51C37314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FEEA02-E7D1-2240-8A55-F432AF31BD44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F193F-1A95-B142-A781-1267E67BA6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CDC83-2FD2-F34C-A74E-20EF6A2150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3599BD-5D1D-D74B-BF85-EEA757C7E3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7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87FA2A-5EC6-CF43-9E84-D8F4BFAA04A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9FAFC2-324E-0E4F-96E9-7816920DC2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7244BF-7A1F-3843-877B-5C82E73C904E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66C223A-5D94-F34E-A111-3F2FE3793C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E5EAA69-B302-3946-AA95-026DE2FA36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68A00-885D-A741-9840-8B3C6E3C50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515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71D2E-B21B-7D45-B660-216638572F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6ACAB-EB13-9F4E-96AE-D24FE7A04B0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BB3D7-B3D8-2144-B6D9-90138325F9E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46C15-F403-7C4A-B928-F5D87A2E9B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336D12-22E2-D64B-A90E-E1E788080217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E4D3F-24FA-BD4A-8C97-7B8223024F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7CBCA-2CA8-B34B-9B72-2CF9C8D237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BFE7D4-B8B6-D147-ACBB-7B31BBFE34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8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0EDE-64C8-6C45-805B-D63234D98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638F5-4378-0542-B73F-F9C093E7B04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US"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64F61-78DD-2144-A1C4-E99F6CFE648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87F1E-3847-A440-B7B0-8FF1D34DFB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1BE171-A44D-6948-868A-A971B4A1B4F6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B68B-3F47-4341-84D8-7BBB44AF78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272F4-C498-094D-AA69-2F0F49D182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57171C-284C-8545-AE46-23393B9772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76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6F47-871E-B040-A20C-742CC3AD1FB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72392-08F5-9445-B647-BD26BC8F6EF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CC2D1-E081-3C4B-8410-A2AEF71CEE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F80FD6-753E-564A-ABA4-1819B79F8241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8D7F7-3026-AC44-9280-132D29D0C0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5AB87-6113-7749-A52A-45CF7DF550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B24A92-B84B-3A49-A50C-42274FB787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911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51C35-F0C8-2249-B297-B7E62214210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DB709-6736-B644-A9FF-831FC05F938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DD3A-7CA0-0049-900F-B1D2ED267E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48899F-9E98-534F-8771-7E7E14803546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C1A4C-982B-C040-BAC0-EDECFB6890D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BDA3C-915B-2844-8EF0-ED7FD8C5B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43E7D8-FF45-A04B-9A58-E0ADEBB676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71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853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035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79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EC6B34B-22A3-6145-B652-A9D19763C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E8E9E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7B9BA47-8A8B-034F-98EB-5FADCD0DDA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0E63F9-B346-E148-8674-860BA4C7CC88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C9F132A-9459-204F-B8AF-FD13ABCA5D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EF73753-8811-654A-8106-37823BC3C7D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49D4D9-5A5C-2E40-828A-F658A2567E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0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1769D7-479E-4643-943B-DC5ADC5DC6D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DE6A89B-9759-2D4D-BCB8-F9116A2E8EF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F710A5E-8CA6-EA44-A5AB-FC4E332B04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8CA57D-8BFC-E449-B7B6-5B6E9E177C44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4CDC727-97B4-D444-B407-FEDCD287A6C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F1BFAC8-6FF0-5749-AB30-59CDF78F02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906BB2-CA08-6840-8412-3C9E0D4838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3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85EDA07-8C98-A748-B0CC-CA0309560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FE430AE-F44D-FA4E-8892-23E48781131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4871DF-F256-AF45-B408-320D1CB2250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A92695F-4582-A847-808A-DFED0451C89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0E691C8A-6452-0044-82BE-AE3AC4BD74B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A94BB1-D7DA-AC47-AB98-39C5C35A425D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E2798701-3CBA-4E4F-870A-50FC88D27C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D4C6304D-4DE2-6B40-9488-C4357AAC9D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2BB-173F-A748-883B-F12F6B53B0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5C8CF01-C179-FB4D-92BD-345932BC25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94B970-9B1E-AE42-A733-08641A1E0095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89FBE8-EC95-224E-9DBD-98CA537A02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3E7D430-F42A-1D4C-AB42-1543B95DEC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AE1EB6-4926-5840-B574-461CB02CFF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7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12E8F92-562C-E544-8663-8B1F929723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49402D4-13F0-504D-BCE9-E874B8011C1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6C9A41-569B-AA42-9F6B-1CF5396544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7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810C8F4-92BE-C745-B6D8-A8E45DD816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AB4D9E4-A0AF-0C4A-91CC-E40E1C35005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7802B7C9-1A68-9C41-8ADF-D50080D4F0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2A715D-50C0-F647-B2B1-69AF8CA91EC1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AF2A0C9-CF1E-8C4D-B025-589DE59F28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056EEF09-0E26-6648-A417-C1174CF2AD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3B4442-9E06-4F4C-99FA-5EB9DB9247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2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C7D5F17-7A31-1F4D-A9DE-AFA0A88E606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US" sz="3200"/>
            </a:lvl1pPr>
          </a:lstStyle>
          <a:p>
            <a:pPr lvl="0"/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DCEEA5D-D810-8941-A5B2-03DAF53D5E3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795F8162-09B1-F046-9504-CDD44E5241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B7FE18-65C9-8E43-8E5A-A76CCDACE89E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A645EAD-597C-2645-80B5-CC6BB5FE17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8775EB7-955D-3447-B577-DC19E2ADC5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C44CE4-EC67-9241-82EE-7D5A56F8A1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020A98-9995-7747-BE9A-C3A68ECE26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DE5D2-3FFF-CD4D-8BC6-4E22E198C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7F0E-FC34-2D4F-B2C5-897CEF7564D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E8E9E"/>
                </a:solidFill>
                <a:uFillTx/>
                <a:latin typeface="Arial"/>
              </a:defRPr>
            </a:lvl1pPr>
          </a:lstStyle>
          <a:p>
            <a:pPr lvl="0"/>
            <a:fld id="{02463AF2-1AA3-C04F-999C-56DAD8258151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68574-DA0C-4448-85C4-ACDA3029BB6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E8E9E"/>
                </a:solidFill>
                <a:uFillTx/>
                <a:latin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096C3-C02F-7F40-AAB5-D8A998BAC8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E8E9E"/>
                </a:solidFill>
                <a:uFillTx/>
                <a:latin typeface="Arial"/>
              </a:defRPr>
            </a:lvl1pPr>
          </a:lstStyle>
          <a:p>
            <a:pPr lvl="0"/>
            <a:fld id="{1130318D-3284-FC45-B997-7594254530E8}" type="slidenum">
              <a:t>‹#›</a:t>
            </a:fld>
            <a:endParaRPr lang="en-US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7719C07F-2EC5-9E4A-B6B8-51E895FEEB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00" y="5759997"/>
            <a:ext cx="2352678" cy="1010412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eaLnBrk="1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GB" sz="4400" b="1" i="0" u="none" strike="noStrike" kern="1200" cap="none" spc="0" baseline="0">
          <a:solidFill>
            <a:srgbClr val="2E2C61"/>
          </a:solidFill>
          <a:uFillTx/>
          <a:latin typeface="Arial" pitchFamily="34"/>
          <a:cs typeface="Arial" pitchFamily="34"/>
        </a:defRPr>
      </a:lvl1pPr>
    </p:titleStyle>
    <p:bodyStyle>
      <a:lvl1pPr marL="228600" marR="0" lvl="0" indent="-228600" algn="l" defTabSz="914400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28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1pPr>
      <a:lvl2pPr marL="685800" marR="0" lvl="1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2pPr>
      <a:lvl3pPr marL="1143000" marR="0" lvl="2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3pPr>
      <a:lvl4pPr marL="1600200" marR="0" lvl="3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4pPr>
      <a:lvl5pPr marL="2057400" marR="0" lvl="4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CF716-3B34-2E48-BC8E-8ED9DB1729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0B4F8-23D4-F241-92FF-98B4AB72F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5B6A6-2076-A041-B646-6E4C054BD72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E8E9E"/>
                </a:solidFill>
                <a:uFillTx/>
                <a:latin typeface="Arial"/>
              </a:defRPr>
            </a:lvl1pPr>
          </a:lstStyle>
          <a:p>
            <a:pPr lvl="0"/>
            <a:fld id="{7C3ED86D-E25C-1642-BD69-94AD72F51B9B}" type="datetime1">
              <a:rPr lang="en-US"/>
              <a:pPr lvl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3A98C-AC55-4C4C-AFF9-231795C907A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E8E9E"/>
                </a:solidFill>
                <a:uFillTx/>
                <a:latin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DB17A-97E7-ED46-8A5F-FAAE71804F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E8E9E"/>
                </a:solidFill>
                <a:uFillTx/>
                <a:latin typeface="Arial"/>
              </a:defRPr>
            </a:lvl1pPr>
          </a:lstStyle>
          <a:p>
            <a:pPr lvl="0"/>
            <a:fld id="{64E4F00A-3DDB-2F47-8127-8107E13EEAD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GB" sz="4400" b="1" i="0" u="none" strike="noStrike" kern="1200" cap="none" spc="0" baseline="0">
          <a:solidFill>
            <a:srgbClr val="2E2C61"/>
          </a:solidFill>
          <a:uFillTx/>
          <a:latin typeface="Arial" pitchFamily="34"/>
          <a:cs typeface="Arial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28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24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20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Clr>
          <a:srgbClr val="2E2C61"/>
        </a:buClr>
        <a:buSzPct val="100000"/>
        <a:buFont typeface="Wingdings" pitchFamily="2"/>
        <a:buChar char="§"/>
        <a:tabLst/>
        <a:defRPr lang="en-GB" sz="1800" b="0" i="0" u="none" strike="noStrike" kern="1200" cap="none" spc="0" baseline="0">
          <a:solidFill>
            <a:srgbClr val="616161"/>
          </a:solidFill>
          <a:uFillTx/>
          <a:latin typeface="Arial" pitchFamily="34"/>
          <a:cs typeface="Arial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sproject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gif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henriquemiranda.github.io/phononwebsite/phonon.html" TargetMode="External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hyperlink" Target="https://doi.org/10.1103/PRXEnergy.3.011002" TargetMode="External"/><Relationship Id="rId4" Type="http://schemas.openxmlformats.org/officeDocument/2006/relationships/hyperlink" Target="https://doi.org/10.1038/s41586-023-06734-w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List_of_quantum_chemistry_and_solid-state_physics_softwar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DC078DB-CFD3-9A47-968E-BF173E2F3907}"/>
              </a:ext>
            </a:extLst>
          </p:cNvPr>
          <p:cNvSpPr txBox="1"/>
          <p:nvPr/>
        </p:nvSpPr>
        <p:spPr>
          <a:xfrm>
            <a:off x="971998" y="3096002"/>
            <a:ext cx="8183057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-150" baseline="0" dirty="0">
                <a:solidFill>
                  <a:srgbClr val="002060"/>
                </a:solidFill>
                <a:uFillTx/>
                <a:latin typeface="Arial" pitchFamily="34"/>
                <a:cs typeface="Arial" pitchFamily="34"/>
              </a:rPr>
              <a:t>Density-functional theory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FAB163F-F710-0B42-A418-C1B330368CB9}"/>
              </a:ext>
            </a:extLst>
          </p:cNvPr>
          <p:cNvSpPr/>
          <p:nvPr/>
        </p:nvSpPr>
        <p:spPr>
          <a:xfrm>
            <a:off x="993595" y="4118402"/>
            <a:ext cx="8371122" cy="107721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Adam J. Jackson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Theoretical and Computational Physics Group,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Scientific Computing, STFC Rutherford Appleton Laboratory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B810592-5320-0041-AD8F-3EA3A504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7" y="141000"/>
            <a:ext cx="3619496" cy="15544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378565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 landmark paper by Hohenberg &amp; Kohn (1964) proves that every external 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potential (i.e. arrangement of nuclei) yields a unique electron density field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 </a:t>
            </a:r>
            <a:r>
              <a:rPr lang="en-GB" sz="2400" b="0" i="0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ρ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</a:t>
            </a:r>
            <a:r>
              <a:rPr lang="en-GB" sz="2400" b="1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r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).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Therefore each density defines a unique external potential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Therefore density defines the Hamiltonian and all ground-state properties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Operators like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 are a function on a function: known as a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functional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The good news: </a:t>
            </a:r>
            <a:r>
              <a:rPr lang="en-GB" sz="2400" dirty="0" err="1">
                <a:solidFill>
                  <a:srgbClr val="626262"/>
                </a:solidFill>
                <a:latin typeface="Arial" pitchFamily="34"/>
                <a:cs typeface="Arial" pitchFamily="34"/>
              </a:rPr>
              <a:t>ρ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(</a:t>
            </a:r>
            <a:r>
              <a:rPr lang="en-GB" sz="2400" b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r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) is a 3–D field, however many electrons we have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The bad 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news: H–K tell us nothing about the form of these functionals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Density functionals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1D95E-633E-E274-3156-076576A4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95" y="3181350"/>
            <a:ext cx="3822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0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The Kohn–Sham method introduces density functionals while still using single-electron ”orbitals” for some purposes.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Kohn–Sham DFT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AD3BA-C36A-7CB8-40BF-18ACC221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695" y="2489199"/>
            <a:ext cx="5401478" cy="830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94457-33C0-82CD-CF99-95FC29AC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77" y="3390939"/>
            <a:ext cx="10092645" cy="939800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5642210B-0856-2E6F-AA04-F02DDC602AA6}"/>
              </a:ext>
            </a:extLst>
          </p:cNvPr>
          <p:cNvSpPr/>
          <p:nvPr/>
        </p:nvSpPr>
        <p:spPr>
          <a:xfrm>
            <a:off x="403341" y="4359425"/>
            <a:ext cx="10719456" cy="120032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These orbitals 𝜙</a:t>
            </a:r>
            <a:r>
              <a:rPr lang="en-GB" sz="2400" b="0" i="0" u="none" strike="noStrike" kern="1200" cap="none" spc="0" baseline="-2500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i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 are variously described “auxiliary”, “fictitious” or “non-interacting”. They are summed to create a density and differentiated to obtain a kinetic energy.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9A945A0-BCC5-9C0A-AA99-22FEB62CA0F3}"/>
              </a:ext>
            </a:extLst>
          </p:cNvPr>
          <p:cNvSpPr/>
          <p:nvPr/>
        </p:nvSpPr>
        <p:spPr>
          <a:xfrm>
            <a:off x="3434617" y="5758922"/>
            <a:ext cx="8638563" cy="4616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E</a:t>
            </a:r>
            <a:r>
              <a:rPr lang="en-GB" sz="2400" b="0" i="0" u="none" strike="noStrike" kern="1200" cap="none" spc="0" baseline="-2500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XC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</a:t>
            </a:r>
            <a:r>
              <a:rPr lang="en-GB" sz="2400" b="0" i="0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ρ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</a:t>
            </a:r>
            <a:r>
              <a:rPr lang="en-GB" sz="2400" b="1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r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)) is the “exchange-correlation functional”</a:t>
            </a:r>
          </a:p>
        </p:txBody>
      </p:sp>
    </p:spTree>
    <p:extLst>
      <p:ext uri="{BB962C8B-B14F-4D97-AF65-F5344CB8AC3E}">
        <p14:creationId xmlns:p14="http://schemas.microsoft.com/office/powerpoint/2010/main" val="224052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03341" y="1341445"/>
            <a:ext cx="4248673" cy="34163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The XC functional’s job is to correct for all the other errors and give correct results!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Based on local density and derivative terms… as we move up the ladder we gain more parameters and make more choices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XC functionals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95CD3-9CE9-61B7-7539-184D245FC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7772400" cy="6523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A45844-C24B-9747-8781-42E9AE2C1E3A}"/>
              </a:ext>
            </a:extLst>
          </p:cNvPr>
          <p:cNvSpPr txBox="1"/>
          <p:nvPr/>
        </p:nvSpPr>
        <p:spPr>
          <a:xfrm>
            <a:off x="6385302" y="6369160"/>
            <a:ext cx="8915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J. P. </a:t>
            </a:r>
            <a:r>
              <a:rPr lang="en-GB" sz="1400" dirty="0" err="1">
                <a:effectLst/>
              </a:rPr>
              <a:t>Perdew</a:t>
            </a:r>
            <a:r>
              <a:rPr lang="en-GB" sz="1400" dirty="0">
                <a:effectLst/>
              </a:rPr>
              <a:t> &amp; K. Schmidt (2001) AIP Conference Proceedings </a:t>
            </a:r>
            <a:r>
              <a:rPr lang="en-GB" sz="1400" b="1" dirty="0">
                <a:effectLst/>
              </a:rPr>
              <a:t>577</a:t>
            </a:r>
            <a:r>
              <a:rPr lang="en-GB" sz="1400" dirty="0">
                <a:effectLst/>
              </a:rPr>
              <a:t>, 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8934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03340" y="1341445"/>
            <a:ext cx="11576850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XC functional design can be seen as a parameter optimisation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e.g. recent paper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“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What is the optimal </a:t>
            </a:r>
            <a:r>
              <a:rPr lang="en-GB" sz="2400" b="0" i="1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mGGA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 exchange functional for solids?“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P.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 </a:t>
            </a:r>
            <a:r>
              <a:rPr lang="en-GB" sz="2400" b="0" i="0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Kovács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, F. Tran, P. Blaha, G. K. H. Madsen (2022) 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J. Chem. Phys.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 </a:t>
            </a:r>
            <a:r>
              <a:rPr lang="en-GB" sz="2400" b="1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157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, 094110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XC functionals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6E2A75-3959-E4D9-9932-4A8DBDB1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362" y="3429000"/>
            <a:ext cx="4132403" cy="268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CAE854-D502-197B-8808-87842A87E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426" y="3429000"/>
            <a:ext cx="4132401" cy="27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08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03340" y="1341445"/>
            <a:ext cx="11576850" cy="184665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But we should also beware of overfitting to certain properties: controversial paper</a:t>
            </a:r>
            <a:b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</a:b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“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Density functional theory is straying from the path toward the exact functional”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</a:t>
            </a:r>
            <a:r>
              <a:rPr lang="en-GB" sz="2400" b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inds energy predictions getting better over time, but density getting worse!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M G. Medvedev I. S. </a:t>
            </a:r>
            <a:r>
              <a:rPr lang="en-GB" b="0" i="0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Bushmarinov</a:t>
            </a:r>
            <a:r>
              <a:rPr lang="en-GB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, J. Sun, J, P. </a:t>
            </a:r>
            <a:r>
              <a:rPr lang="en-GB" b="0" i="0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Perdew</a:t>
            </a:r>
            <a:r>
              <a:rPr lang="en-GB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, K. A. </a:t>
            </a:r>
            <a:r>
              <a:rPr lang="en-GB" b="0" i="0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Lyssenko</a:t>
            </a:r>
            <a:r>
              <a:rPr lang="en-GB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 (2017) </a:t>
            </a:r>
            <a:r>
              <a:rPr lang="en-GB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Science </a:t>
            </a:r>
            <a:r>
              <a:rPr lang="en-GB" b="1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355</a:t>
            </a:r>
            <a:r>
              <a:rPr lang="en-GB" dirty="0">
                <a:solidFill>
                  <a:srgbClr val="626262"/>
                </a:solidFill>
                <a:latin typeface="Arial" pitchFamily="34"/>
                <a:cs typeface="Arial" pitchFamily="34"/>
              </a:rPr>
              <a:t> (</a:t>
            </a:r>
            <a:r>
              <a:rPr lang="en-GB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6320) 49</a:t>
            </a:r>
            <a:endParaRPr lang="en-GB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XC functionals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C9B9D-3F06-86E2-2698-6C84CBB2B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7"/>
          <a:stretch/>
        </p:blipFill>
        <p:spPr>
          <a:xfrm>
            <a:off x="2394956" y="2818773"/>
            <a:ext cx="9797044" cy="40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2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1"/>
            <a:ext cx="4791114" cy="41549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Infinite crystals are described with periodic boundary conditions.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Long-range wavefunctions can be described using Bloch waves: product of a periodic function (unit-cell-sized!) and plane wave.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With enough </a:t>
            </a:r>
            <a:r>
              <a:rPr lang="en-GB" sz="2400" b="1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k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-points, properties should converge…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10135506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Periodic systems: Bloch’s theorem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BCE86BE-4261-867C-207C-0CB86012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52" y="1387940"/>
            <a:ext cx="6070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53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How do we actually represent </a:t>
            </a:r>
            <a:r>
              <a:rPr lang="en-GB" sz="2400" b="0" i="0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Ψ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 or 𝜙?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It’s difficult to solve for an unknown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function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It’s easy to solve for a linear combination of components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Represent unknown function as a linear combination of known functions:</a:t>
            </a:r>
            <a:b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</a:b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basis set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i="1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Many different basis sets are used in DFT; technical choice.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Basis sets</a:t>
            </a:r>
          </a:p>
        </p:txBody>
      </p:sp>
    </p:spTree>
    <p:extLst>
      <p:ext uri="{BB962C8B-B14F-4D97-AF65-F5344CB8AC3E}">
        <p14:creationId xmlns:p14="http://schemas.microsoft.com/office/powerpoint/2010/main" val="346448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03341" y="1166842"/>
            <a:ext cx="6045134" cy="26776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Regular grid points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Local orbitals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Basis sets: pros/cons</a:t>
            </a:r>
          </a:p>
        </p:txBody>
      </p:sp>
      <p:pic>
        <p:nvPicPr>
          <p:cNvPr id="3074" name="Picture 2" descr="GPAW 2021: Users and Developers Meeting | Aalto University">
            <a:extLst>
              <a:ext uri="{FF2B5EF4-FFF2-40B4-BE49-F238E27FC236}">
                <a16:creationId xmlns:a16="http://schemas.microsoft.com/office/drawing/2014/main" id="{D747389A-9505-E667-4AC2-682646F7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03" y="2020651"/>
            <a:ext cx="1319724" cy="65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CBF3626A-2249-F253-89E0-CA7E5A4C2820}"/>
              </a:ext>
            </a:extLst>
          </p:cNvPr>
          <p:cNvSpPr/>
          <p:nvPr/>
        </p:nvSpPr>
        <p:spPr>
          <a:xfrm>
            <a:off x="7250922" y="2734545"/>
            <a:ext cx="5073748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Plane waves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023DBE-9404-23C4-BE9B-9B0C1E1D569D}"/>
              </a:ext>
            </a:extLst>
          </p:cNvPr>
          <p:cNvGrpSpPr/>
          <p:nvPr/>
        </p:nvGrpSpPr>
        <p:grpSpPr>
          <a:xfrm>
            <a:off x="1409769" y="4088274"/>
            <a:ext cx="3582801" cy="1147532"/>
            <a:chOff x="2943028" y="3301814"/>
            <a:chExt cx="3582801" cy="1147532"/>
          </a:xfrm>
        </p:grpSpPr>
        <p:pic>
          <p:nvPicPr>
            <p:cNvPr id="3076" name="Picture 4" descr="onetep">
              <a:extLst>
                <a:ext uri="{FF2B5EF4-FFF2-40B4-BE49-F238E27FC236}">
                  <a16:creationId xmlns:a16="http://schemas.microsoft.com/office/drawing/2014/main" id="{AB668B8B-8F44-BEB5-243A-7D4DC9A66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779" y="3314244"/>
              <a:ext cx="468887" cy="485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iesta">
              <a:extLst>
                <a:ext uri="{FF2B5EF4-FFF2-40B4-BE49-F238E27FC236}">
                  <a16:creationId xmlns:a16="http://schemas.microsoft.com/office/drawing/2014/main" id="{66BB0733-B881-2F68-9327-DD6D5B46E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104" y="3314244"/>
              <a:ext cx="827115" cy="444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RYSTAL">
              <a:extLst>
                <a:ext uri="{FF2B5EF4-FFF2-40B4-BE49-F238E27FC236}">
                  <a16:creationId xmlns:a16="http://schemas.microsoft.com/office/drawing/2014/main" id="{60FCADFB-1745-E293-D29D-5F85047E1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26" y="3428999"/>
              <a:ext cx="882650" cy="31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fhi-aims">
              <a:extLst>
                <a:ext uri="{FF2B5EF4-FFF2-40B4-BE49-F238E27FC236}">
                  <a16:creationId xmlns:a16="http://schemas.microsoft.com/office/drawing/2014/main" id="{D639CDDB-496B-D47E-E5E0-71C82EAAF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3028" y="3301814"/>
              <a:ext cx="542516" cy="444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nwchem">
              <a:extLst>
                <a:ext uri="{FF2B5EF4-FFF2-40B4-BE49-F238E27FC236}">
                  <a16:creationId xmlns:a16="http://schemas.microsoft.com/office/drawing/2014/main" id="{EA66B293-01A6-AF2B-0091-091DFBE78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222" y="3964063"/>
              <a:ext cx="1727607" cy="485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BBAD3A-7855-90B2-A8A7-450436C84EA1}"/>
              </a:ext>
            </a:extLst>
          </p:cNvPr>
          <p:cNvGrpSpPr/>
          <p:nvPr/>
        </p:nvGrpSpPr>
        <p:grpSpPr>
          <a:xfrm>
            <a:off x="7618462" y="3516616"/>
            <a:ext cx="3381795" cy="1547037"/>
            <a:chOff x="8429345" y="1131507"/>
            <a:chExt cx="3381795" cy="1547037"/>
          </a:xfrm>
        </p:grpSpPr>
        <p:pic>
          <p:nvPicPr>
            <p:cNvPr id="3086" name="Picture 14" descr="CASTEP">
              <a:extLst>
                <a:ext uri="{FF2B5EF4-FFF2-40B4-BE49-F238E27FC236}">
                  <a16:creationId xmlns:a16="http://schemas.microsoft.com/office/drawing/2014/main" id="{CE6D1447-0D07-2C7A-6BA6-B9883FC69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4567" y="1731554"/>
              <a:ext cx="1396573" cy="35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vasp">
              <a:extLst>
                <a:ext uri="{FF2B5EF4-FFF2-40B4-BE49-F238E27FC236}">
                  <a16:creationId xmlns:a16="http://schemas.microsoft.com/office/drawing/2014/main" id="{BA08B5C2-671B-5C2B-A9EB-670DBDABA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8845" y="2211874"/>
              <a:ext cx="718672" cy="46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abinit">
              <a:extLst>
                <a:ext uri="{FF2B5EF4-FFF2-40B4-BE49-F238E27FC236}">
                  <a16:creationId xmlns:a16="http://schemas.microsoft.com/office/drawing/2014/main" id="{F69A5EA3-7999-B97B-7F56-81EE224381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3767" y="2222313"/>
              <a:ext cx="1058456" cy="456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4" name="Picture 22" descr="q_espresso">
              <a:extLst>
                <a:ext uri="{FF2B5EF4-FFF2-40B4-BE49-F238E27FC236}">
                  <a16:creationId xmlns:a16="http://schemas.microsoft.com/office/drawing/2014/main" id="{38F3B647-E88D-FA6F-7C53-81E62E994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135" y="1131507"/>
              <a:ext cx="1727607" cy="730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elk">
              <a:extLst>
                <a:ext uri="{FF2B5EF4-FFF2-40B4-BE49-F238E27FC236}">
                  <a16:creationId xmlns:a16="http://schemas.microsoft.com/office/drawing/2014/main" id="{E9708D0E-0540-0D2D-8B8B-7161DECCE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9345" y="1263063"/>
              <a:ext cx="812800" cy="63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2B4CBA1-27AF-FC59-72C3-5809F03AE249}"/>
              </a:ext>
            </a:extLst>
          </p:cNvPr>
          <p:cNvSpPr txBox="1"/>
          <p:nvPr/>
        </p:nvSpPr>
        <p:spPr>
          <a:xfrm>
            <a:off x="2511450" y="2118767"/>
            <a:ext cx="1507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SPARC</a:t>
            </a:r>
          </a:p>
        </p:txBody>
      </p:sp>
    </p:spTree>
    <p:extLst>
      <p:ext uri="{BB962C8B-B14F-4D97-AF65-F5344CB8AC3E}">
        <p14:creationId xmlns:p14="http://schemas.microsoft.com/office/powerpoint/2010/main" val="421496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There are a lot of DFT codes and some questions about the accuracy of some technical choices: basis sets, pseudopotentials etc.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97325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That’s a lot of options!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CD62C-71C6-D889-0516-EFD9CA60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919" y="2324745"/>
            <a:ext cx="6605764" cy="3955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4DF9CB35-A1BE-7D68-03C1-176906BA1C25}"/>
              </a:ext>
            </a:extLst>
          </p:cNvPr>
          <p:cNvSpPr/>
          <p:nvPr/>
        </p:nvSpPr>
        <p:spPr>
          <a:xfrm>
            <a:off x="416317" y="2324744"/>
            <a:ext cx="4589636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So a study was performed across many different codes, performing equivalen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 equation-of-state calculations for solids.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Result: they agree pretty well!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(for more recent code versions)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(if you know what you are doing)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5489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230832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The most direct output of a DFT calculation is a “total energy”.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These are not directly useful: need to compare with other energies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Be careful comparing energies from calculations with different settings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Do not compare tota</a:t>
            </a:r>
            <a:r>
              <a:rPr lang="en-GB" sz="2400" b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l </a:t>
            </a:r>
            <a:r>
              <a:rPr lang="en-GB" sz="2400" b="1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energies from different XC functionals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DFT energies are “</a:t>
            </a:r>
            <a:r>
              <a:rPr lang="en-GB" sz="2400" dirty="0" err="1">
                <a:solidFill>
                  <a:srgbClr val="626262"/>
                </a:solidFill>
                <a:latin typeface="Arial" pitchFamily="34"/>
                <a:cs typeface="Arial" pitchFamily="34"/>
              </a:rPr>
              <a:t>athermal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”; neglect vibrations, even ZPE</a:t>
            </a:r>
            <a:endParaRPr lang="en-GB" sz="240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10556207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1" spc="-150" dirty="0">
                <a:solidFill>
                  <a:srgbClr val="2E2D62"/>
                </a:solidFill>
                <a:latin typeface="Arial" pitchFamily="34"/>
                <a:cs typeface="Arial" pitchFamily="34"/>
              </a:rPr>
              <a:t>What can DFT do for me? </a:t>
            </a:r>
            <a:r>
              <a:rPr lang="en-US" sz="4400" b="1" spc="-150" dirty="0">
                <a:solidFill>
                  <a:srgbClr val="2E2D62"/>
                </a:solidFill>
                <a:latin typeface="Arial" pitchFamily="34"/>
                <a:cs typeface="Arial" pitchFamily="34"/>
              </a:rPr>
              <a:t>Energies</a:t>
            </a:r>
            <a:endParaRPr lang="en-US" sz="4400" b="1" i="0" u="none" strike="noStrike" kern="1200" cap="none" spc="-150" baseline="0" dirty="0">
              <a:solidFill>
                <a:srgbClr val="2E2D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1CF7D7-71F2-5972-71AC-FC4A4B0127E9}"/>
              </a:ext>
            </a:extLst>
          </p:cNvPr>
          <p:cNvSpPr/>
          <p:nvPr/>
        </p:nvSpPr>
        <p:spPr>
          <a:xfrm>
            <a:off x="0" y="5406887"/>
            <a:ext cx="3935896" cy="2014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E2523-2486-D199-02B3-1C909BB5778D}"/>
              </a:ext>
            </a:extLst>
          </p:cNvPr>
          <p:cNvSpPr txBox="1"/>
          <p:nvPr/>
        </p:nvSpPr>
        <p:spPr>
          <a:xfrm>
            <a:off x="416317" y="3591339"/>
            <a:ext cx="61037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u="none" strike="noStrike" kern="1200" cap="none" spc="0" baseline="0" dirty="0">
                <a:solidFill>
                  <a:schemeClr val="bg2">
                    <a:lumMod val="50000"/>
                  </a:schemeClr>
                </a:solidFill>
                <a:uFillTx/>
                <a:latin typeface="Arial" pitchFamily="34"/>
                <a:cs typeface="Arial" pitchFamily="34"/>
              </a:rPr>
              <a:t>With a large set of energies, we can predict phase stability, choose between magnetic / ionic ordering, estimate heat of reaction…</a:t>
            </a:r>
          </a:p>
          <a:p>
            <a:endParaRPr lang="en-GB" sz="2400" dirty="0">
              <a:solidFill>
                <a:schemeClr val="bg2">
                  <a:lumMod val="50000"/>
                </a:schemeClr>
              </a:solidFill>
              <a:latin typeface="Arial" pitchFamily="34"/>
              <a:cs typeface="Arial" pitchFamily="34"/>
            </a:endParaRPr>
          </a:p>
          <a:p>
            <a:r>
              <a:rPr lang="en-GB" sz="2400" b="0" i="0" u="none" strike="noStrike" kern="1200" cap="none" spc="0" baseline="0" dirty="0">
                <a:solidFill>
                  <a:schemeClr val="bg2">
                    <a:lumMod val="50000"/>
                  </a:schemeClr>
                </a:solidFill>
                <a:uFillTx/>
                <a:latin typeface="Arial" pitchFamily="34"/>
                <a:cs typeface="Arial" pitchFamily="34"/>
              </a:rPr>
              <a:t>Try </a:t>
            </a:r>
            <a:r>
              <a:rPr lang="en-GB" sz="2400" b="0" i="0" u="none" strike="noStrike" kern="1200" cap="none" spc="0" baseline="0" dirty="0">
                <a:solidFill>
                  <a:schemeClr val="bg2">
                    <a:lumMod val="50000"/>
                  </a:schemeClr>
                </a:solidFill>
                <a:uFillTx/>
                <a:latin typeface="Arial" pitchFamily="34"/>
                <a:cs typeface="Arial" pitchFamily="34"/>
                <a:hlinkClick r:id="rId3"/>
              </a:rPr>
              <a:t>https://materialsproject.org</a:t>
            </a:r>
            <a:r>
              <a:rPr lang="en-GB" sz="2400" b="0" i="0" u="none" strike="noStrike" kern="1200" cap="none" spc="0" baseline="0" dirty="0">
                <a:solidFill>
                  <a:schemeClr val="bg2">
                    <a:lumMod val="50000"/>
                  </a:schemeClr>
                </a:solidFill>
                <a:uFillTx/>
                <a:latin typeface="Arial" pitchFamily="34"/>
                <a:cs typeface="Arial" pitchFamily="34"/>
              </a:rPr>
              <a:t> for a database of existing solid-state data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06F85-F46E-FABB-EB83-4E387741A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889" y="3429000"/>
            <a:ext cx="515672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9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230832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Atomistic black boxes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Peeking inside the black box: a bit of theory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What can DFT do for me?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Getting started: practical considerations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If we examine the shapes and energies of Kohn–Sham orbitals, we get pretty reasonable-looking information about electronic structure.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10732432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1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What can DFT do for me? </a:t>
            </a: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Orbital energies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A6DA6F-AF79-860B-0EDE-1CFF4969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670" y="2445370"/>
            <a:ext cx="324448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35110B-D551-F496-0B84-A1105E9B348A}"/>
              </a:ext>
            </a:extLst>
          </p:cNvPr>
          <p:cNvSpPr txBox="1"/>
          <p:nvPr/>
        </p:nvSpPr>
        <p:spPr>
          <a:xfrm>
            <a:off x="8878957" y="2445370"/>
            <a:ext cx="39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Here be dragons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0B1F1-E05C-1090-AF25-42C31306E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53" y="2302377"/>
            <a:ext cx="7772400" cy="3486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B9157-9D82-AD9C-F529-929D30131CB2}"/>
              </a:ext>
            </a:extLst>
          </p:cNvPr>
          <p:cNvSpPr txBox="1"/>
          <p:nvPr/>
        </p:nvSpPr>
        <p:spPr>
          <a:xfrm>
            <a:off x="2769704" y="5788762"/>
            <a:ext cx="523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LDA, GGA tend to under-estimate electronic bandgap</a:t>
            </a:r>
          </a:p>
          <a:p>
            <a:r>
              <a:rPr lang="en-US" dirty="0"/>
              <a:t>Hartree–</a:t>
            </a:r>
            <a:r>
              <a:rPr lang="en-US" dirty="0" err="1"/>
              <a:t>Fock</a:t>
            </a:r>
            <a:r>
              <a:rPr lang="en-US" dirty="0"/>
              <a:t> tends to over-estimate it</a:t>
            </a:r>
            <a:br>
              <a:rPr lang="en-US" dirty="0"/>
            </a:br>
            <a:r>
              <a:rPr lang="en-US" dirty="0"/>
              <a:t>”Hybrid” functionals fall somewhere in the middle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630D8-8152-0A90-0DAC-83192DC13CDD}"/>
              </a:ext>
            </a:extLst>
          </p:cNvPr>
          <p:cNvSpPr txBox="1"/>
          <p:nvPr/>
        </p:nvSpPr>
        <p:spPr>
          <a:xfrm>
            <a:off x="8345669" y="5788762"/>
            <a:ext cx="3498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isn’t really supposed to work;</a:t>
            </a:r>
          </a:p>
          <a:p>
            <a:r>
              <a:rPr lang="en-US" dirty="0"/>
              <a:t>K–S theory doesn’t promise it will.</a:t>
            </a:r>
          </a:p>
          <a:p>
            <a:r>
              <a:rPr lang="en-US" dirty="0"/>
              <a:t>But in practice results very useful…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F9E20-3AB0-943C-8B89-C879B1208DCC}"/>
              </a:ext>
            </a:extLst>
          </p:cNvPr>
          <p:cNvSpPr txBox="1"/>
          <p:nvPr/>
        </p:nvSpPr>
        <p:spPr>
          <a:xfrm rot="16200000">
            <a:off x="-2994664" y="2407134"/>
            <a:ext cx="6426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/10.1021/acsenergylett.2c01961</a:t>
            </a:r>
          </a:p>
        </p:txBody>
      </p:sp>
    </p:spTree>
    <p:extLst>
      <p:ext uri="{BB962C8B-B14F-4D97-AF65-F5344CB8AC3E}">
        <p14:creationId xmlns:p14="http://schemas.microsoft.com/office/powerpoint/2010/main" val="103037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8" y="1387939"/>
            <a:ext cx="7670408" cy="41549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The Hellmann–Feynman theorem allows forces to be calculated quite inexpensively.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Typically structures are optimised by adjusting positions and lattice parameters to minimise the energy; this is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much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 more efficient when forces are available.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This in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formation also helps explore the “potential energy landscape” searching for transition states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(i.e. reaction barriers 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➞ kinetics)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8965946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1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What can DFT do for me? </a:t>
            </a: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Forces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2B84A5-F8D6-DCD8-1F75-9C6FB18F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6" y="1114627"/>
            <a:ext cx="4027487" cy="3460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68621-AAFC-7011-47B3-B294467369DE}"/>
              </a:ext>
            </a:extLst>
          </p:cNvPr>
          <p:cNvSpPr txBox="1"/>
          <p:nvPr/>
        </p:nvSpPr>
        <p:spPr>
          <a:xfrm>
            <a:off x="8407400" y="4412699"/>
            <a:ext cx="338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Ethanol molecule optimization with LBFGS algorithm</a:t>
            </a:r>
          </a:p>
        </p:txBody>
      </p:sp>
    </p:spTree>
    <p:extLst>
      <p:ext uri="{BB962C8B-B14F-4D97-AF65-F5344CB8AC3E}">
        <p14:creationId xmlns:p14="http://schemas.microsoft.com/office/powerpoint/2010/main" val="356255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6455971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In the 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harmonic approximation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, vibrations are driven by linear spring-like interactions between each pair of molecules. This can be collected 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as a matrix of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force constants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.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9997959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1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What can DFT do for me? </a:t>
            </a: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Vibrations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2CA2-6E5D-789F-E120-2040C12F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3" y="3088671"/>
            <a:ext cx="6455971" cy="565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5B1F7-017B-4288-E98A-EA4500B79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4" y="3785117"/>
            <a:ext cx="6062662" cy="6858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A7FF72B-5289-C5DA-E1AC-9C1393E4AAAE}"/>
              </a:ext>
            </a:extLst>
          </p:cNvPr>
          <p:cNvGrpSpPr/>
          <p:nvPr/>
        </p:nvGrpSpPr>
        <p:grpSpPr>
          <a:xfrm>
            <a:off x="4471988" y="3088671"/>
            <a:ext cx="2814637" cy="1751638"/>
            <a:chOff x="4471988" y="3088671"/>
            <a:chExt cx="2814637" cy="175163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AA7CAA-5FCE-AA3D-6B8B-8B0B5BBAAF09}"/>
                </a:ext>
              </a:extLst>
            </p:cNvPr>
            <p:cNvCxnSpPr/>
            <p:nvPr/>
          </p:nvCxnSpPr>
          <p:spPr>
            <a:xfrm flipH="1">
              <a:off x="4471988" y="3088671"/>
              <a:ext cx="2128838" cy="15732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F10673-D582-21AA-38EC-BAFB17250C7E}"/>
                </a:ext>
              </a:extLst>
            </p:cNvPr>
            <p:cNvSpPr txBox="1"/>
            <p:nvPr/>
          </p:nvSpPr>
          <p:spPr>
            <a:xfrm>
              <a:off x="4914900" y="4470977"/>
              <a:ext cx="23717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Anharmonic terms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316537-A747-D265-F90E-60A128670D35}"/>
              </a:ext>
            </a:extLst>
          </p:cNvPr>
          <p:cNvGrpSpPr/>
          <p:nvPr/>
        </p:nvGrpSpPr>
        <p:grpSpPr>
          <a:xfrm>
            <a:off x="2094109" y="3099549"/>
            <a:ext cx="1550193" cy="2202425"/>
            <a:chOff x="2094109" y="3099549"/>
            <a:chExt cx="1550193" cy="220242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3903E9-5AC0-28D8-6962-A6823E5C9B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4575" y="3099549"/>
              <a:ext cx="585788" cy="124006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2F5A29-78F5-E158-8C00-DE2EE98DE20C}"/>
                </a:ext>
              </a:extLst>
            </p:cNvPr>
            <p:cNvSpPr txBox="1"/>
            <p:nvPr/>
          </p:nvSpPr>
          <p:spPr>
            <a:xfrm>
              <a:off x="2094109" y="4378644"/>
              <a:ext cx="1550193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Zero for “relaxed”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structure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EC4264-2D6D-4618-7DDB-ED4D48B2D865}"/>
              </a:ext>
            </a:extLst>
          </p:cNvPr>
          <p:cNvSpPr txBox="1"/>
          <p:nvPr/>
        </p:nvSpPr>
        <p:spPr>
          <a:xfrm>
            <a:off x="3257550" y="5612120"/>
            <a:ext cx="805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Force constant matrix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en-US" sz="2400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ij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be filled in a row at a time by making small displacements along each degree of freedom</a:t>
            </a:r>
          </a:p>
        </p:txBody>
      </p:sp>
      <p:pic>
        <p:nvPicPr>
          <p:cNvPr id="20" name="Picture 19" descr="Shape, circle&#10;&#10;Description automatically generated">
            <a:extLst>
              <a:ext uri="{FF2B5EF4-FFF2-40B4-BE49-F238E27FC236}">
                <a16:creationId xmlns:a16="http://schemas.microsoft.com/office/drawing/2014/main" id="{F2E4CD8D-0766-44AB-6EB2-67C51EC2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386" y="1732856"/>
            <a:ext cx="4183450" cy="39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0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530617" y="1372551"/>
            <a:ext cx="4558977" cy="230832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For a periodic system the same principle applies, but we may need to use a large “supercell” to avoid self-interaction and get correct information about low-symmetry </a:t>
            </a:r>
            <a:r>
              <a:rPr lang="en-GB" sz="2400" b="1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q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-points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10526597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1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What can DFT do for me? </a:t>
            </a: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Phonons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ACDEA69-7B5F-5F11-027F-A3BFEA14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95" y="1270237"/>
            <a:ext cx="73152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3999C-9246-FDF4-0DAD-FA818D2DF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55" y="4137817"/>
            <a:ext cx="3581400" cy="184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7154E9-2A64-7C0F-36B6-0CCA13EDE2F8}"/>
              </a:ext>
            </a:extLst>
          </p:cNvPr>
          <p:cNvSpPr txBox="1"/>
          <p:nvPr/>
        </p:nvSpPr>
        <p:spPr>
          <a:xfrm>
            <a:off x="5666639" y="5682931"/>
            <a:ext cx="5977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http://henriquemiranda.github.io/phononwebsite/phonon.html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877B4-EB9A-BA73-2987-C80A5E4C1F4C}"/>
              </a:ext>
            </a:extLst>
          </p:cNvPr>
          <p:cNvSpPr txBox="1"/>
          <p:nvPr/>
        </p:nvSpPr>
        <p:spPr>
          <a:xfrm>
            <a:off x="7082093" y="5320745"/>
            <a:ext cx="388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visualisations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4636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6" y="1387940"/>
            <a:ext cx="11199421" cy="4616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Codes developed at ISIS for simulation of inelastic neutron scattering spectra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10440872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What can I do with these phonons?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1390FAF-64BA-DD3B-D776-0F98ECC9F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75" y="3019531"/>
            <a:ext cx="3698725" cy="3669601"/>
          </a:xfrm>
          <a:prstGeom prst="rect">
            <a:avLst/>
          </a:prstGeom>
        </p:spPr>
      </p:pic>
      <p:pic>
        <p:nvPicPr>
          <p:cNvPr id="5" name="Picture 2" descr="Mantid Documentation">
            <a:extLst>
              <a:ext uri="{FF2B5EF4-FFF2-40B4-BE49-F238E27FC236}">
                <a16:creationId xmlns:a16="http://schemas.microsoft.com/office/drawing/2014/main" id="{A733CFD9-772A-C0FC-DE28-40405C192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801401"/>
            <a:ext cx="1937651" cy="107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E766B-2C01-9690-6A82-431AA6972D31}"/>
              </a:ext>
            </a:extLst>
          </p:cNvPr>
          <p:cNvSpPr txBox="1"/>
          <p:nvPr/>
        </p:nvSpPr>
        <p:spPr>
          <a:xfrm>
            <a:off x="571500" y="2003868"/>
            <a:ext cx="5886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AbINS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incoherent approximation, DOS-like analytic powder-averaging, instrumental resolution functions, multi-phonon scattering (Good for molecular crystals)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C76AB-7EC8-5CEB-C022-9D1E76093931}"/>
              </a:ext>
            </a:extLst>
          </p:cNvPr>
          <p:cNvSpPr txBox="1"/>
          <p:nvPr/>
        </p:nvSpPr>
        <p:spPr>
          <a:xfrm>
            <a:off x="6457950" y="2020124"/>
            <a:ext cx="5886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Euphonic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coherent scattering, single-crystal and numerical powder-averaging, simple broadening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(Good for solids, inorganic)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425EF72B-76EA-246B-2903-8CA0E0CB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361" y="3323372"/>
            <a:ext cx="3214755" cy="318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4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340567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 suitable problem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Software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Computers</a:t>
            </a: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Guidance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9183572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Ok, sounds great. What do I need?</a:t>
            </a:r>
          </a:p>
        </p:txBody>
      </p:sp>
    </p:spTree>
    <p:extLst>
      <p:ext uri="{BB962C8B-B14F-4D97-AF65-F5344CB8AC3E}">
        <p14:creationId xmlns:p14="http://schemas.microsoft.com/office/powerpoint/2010/main" val="1091150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9457094-9EA7-01F0-251A-C3CAFFDF0CCB}"/>
              </a:ext>
            </a:extLst>
          </p:cNvPr>
          <p:cNvSpPr/>
          <p:nvPr/>
        </p:nvSpPr>
        <p:spPr>
          <a:xfrm>
            <a:off x="416317" y="1387940"/>
            <a:ext cx="11488136" cy="26776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Atomic positions 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need to come from somewhere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Hypothesised structure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Diffraction data (x-ray or neutron)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Hydrogen may be missing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Average sites may differ from ground state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Fractional occupancy is a problem</a:t>
            </a:r>
          </a:p>
          <a:p>
            <a:pPr lvl="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E9D3D3F-06E5-2403-8CDA-AECEF3025D6B}"/>
              </a:ext>
            </a:extLst>
          </p:cNvPr>
          <p:cNvSpPr txBox="1"/>
          <p:nvPr/>
        </p:nvSpPr>
        <p:spPr>
          <a:xfrm>
            <a:off x="403341" y="345186"/>
            <a:ext cx="9183572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A suitable problem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E7B7E816-EDF7-1D76-2F01-38370EBCF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51" y="3737579"/>
            <a:ext cx="4175185" cy="218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CE4C0-808B-DFDD-6EDE-E9663E3B06D5}"/>
              </a:ext>
            </a:extLst>
          </p:cNvPr>
          <p:cNvSpPr txBox="1"/>
          <p:nvPr/>
        </p:nvSpPr>
        <p:spPr>
          <a:xfrm>
            <a:off x="2375696" y="5911587"/>
            <a:ext cx="4666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“A-Lab” project, </a:t>
            </a:r>
            <a:r>
              <a:rPr lang="en-US" i="1" dirty="0"/>
              <a:t>Nature</a:t>
            </a:r>
            <a:r>
              <a:rPr lang="en-US" dirty="0"/>
              <a:t> paper claimed to discover 41 novel compounds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7C5E6FA5-D9C1-5D41-C673-0C25AE7C0F87}"/>
              </a:ext>
            </a:extLst>
          </p:cNvPr>
          <p:cNvSpPr txBox="1"/>
          <p:nvPr/>
        </p:nvSpPr>
        <p:spPr>
          <a:xfrm>
            <a:off x="2263551" y="6488668"/>
            <a:ext cx="352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DOI:10.1038/s41586-023-06734-w</a:t>
            </a:r>
            <a:endParaRPr lang="en-US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0374DF5F-65AD-4BBC-E19B-37734FD16006}"/>
              </a:ext>
            </a:extLst>
          </p:cNvPr>
          <p:cNvSpPr txBox="1"/>
          <p:nvPr/>
        </p:nvSpPr>
        <p:spPr>
          <a:xfrm>
            <a:off x="6769023" y="6488668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DOI:10.1103/PRXEnergy.3.011002</a:t>
            </a:r>
            <a:endParaRPr lang="en-US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BB3CD4-6CAF-0A81-EC76-6AD1652D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566" y="3372428"/>
            <a:ext cx="5500223" cy="2677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69AAEA-2F1D-E919-7665-4D10E9A86642}"/>
              </a:ext>
            </a:extLst>
          </p:cNvPr>
          <p:cNvSpPr txBox="1"/>
          <p:nvPr/>
        </p:nvSpPr>
        <p:spPr>
          <a:xfrm>
            <a:off x="6769023" y="5914554"/>
            <a:ext cx="481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Critics observed that XRD cannot distinguish the majority of these from known disordered phases</a:t>
            </a:r>
          </a:p>
        </p:txBody>
      </p:sp>
    </p:spTree>
    <p:extLst>
      <p:ext uri="{BB962C8B-B14F-4D97-AF65-F5344CB8AC3E}">
        <p14:creationId xmlns:p14="http://schemas.microsoft.com/office/powerpoint/2010/main" val="16668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9457094-9EA7-01F0-251A-C3CAFFDF0CCB}"/>
              </a:ext>
            </a:extLst>
          </p:cNvPr>
          <p:cNvSpPr/>
          <p:nvPr/>
        </p:nvSpPr>
        <p:spPr>
          <a:xfrm>
            <a:off x="416317" y="1387940"/>
            <a:ext cx="11488136" cy="45243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Atomic positions 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need to come from somewhere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Hypothesised structure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Diffraction data (x-ray or neutron)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Hydrogen may be missing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Average sites may differ from ground state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Fractional occupancy is a problem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“Global optimisation” algorithm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 more expensive problem…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Magnetic (dis)order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 can break symmetry and expand the unit cell</a:t>
            </a:r>
            <a:endParaRPr lang="en-GB" sz="2400" b="1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Known properties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 can guide selection of parameters such as XC functional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e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.g. lattice parameters, 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optical bandgap, bulk modulus, …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E9D3D3F-06E5-2403-8CDA-AECEF3025D6B}"/>
              </a:ext>
            </a:extLst>
          </p:cNvPr>
          <p:cNvSpPr txBox="1"/>
          <p:nvPr/>
        </p:nvSpPr>
        <p:spPr>
          <a:xfrm>
            <a:off x="403341" y="345186"/>
            <a:ext cx="9183572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A suitable problem</a:t>
            </a:r>
          </a:p>
        </p:txBody>
      </p:sp>
    </p:spTree>
    <p:extLst>
      <p:ext uri="{BB962C8B-B14F-4D97-AF65-F5344CB8AC3E}">
        <p14:creationId xmlns:p14="http://schemas.microsoft.com/office/powerpoint/2010/main" val="879951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0F123C-8C03-3A0D-33BD-E46C8119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94667"/>
            <a:ext cx="7772400" cy="2100849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03341" y="922591"/>
            <a:ext cx="11628047" cy="4893647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10000">
                <a:schemeClr val="accent1">
                  <a:lumMod val="0"/>
                  <a:lumOff val="100000"/>
                  <a:alpha val="51838"/>
                </a:schemeClr>
              </a:gs>
              <a:gs pos="41000">
                <a:schemeClr val="accent1">
                  <a:lumMod val="0"/>
                  <a:lumOff val="100000"/>
                </a:schemeClr>
              </a:gs>
            </a:gsLst>
            <a:lin ang="5400000" scaled="1"/>
          </a:gradFill>
          <a:ln w="127000"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There are many atomistic “codes”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Some based on different technical choices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(e.g. theory, basis set, parallelism)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Some emerging from different communities 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(target systems, code interfaces)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 lot of “not invented here syndrome” and licensing issues…</a:t>
            </a:r>
            <a:b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</a:b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(open vs commercial vs evolved-from-a-1980s-PhD-project)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Most of them are capable of decen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 precision, so in practice choose based on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Required features 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(periodicity, XC functionals, spin-orbit coupling, dispersion)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Computational performance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(scaling for small or large systems, GPU support)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Usability 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(documentation qu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ality, included tools, compatibility with external)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Access 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(licensing, friendly developers, helpful post-docs)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FD146-6F81-A7A9-3F2C-534E330C0DFD}"/>
              </a:ext>
            </a:extLst>
          </p:cNvPr>
          <p:cNvSpPr txBox="1"/>
          <p:nvPr/>
        </p:nvSpPr>
        <p:spPr>
          <a:xfrm>
            <a:off x="2850355" y="5816238"/>
            <a:ext cx="9008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https://en.wikipedia.org/wiki/List_of_quantum_chemistry_and_solid-state_physics_software</a:t>
            </a:r>
            <a:r>
              <a:rPr lang="en-US" dirty="0"/>
              <a:t> </a:t>
            </a:r>
          </a:p>
          <a:p>
            <a:r>
              <a:rPr lang="en-US" dirty="0"/>
              <a:t>These matrices can be useful: keep in mind they don’t tell which features work </a:t>
            </a:r>
            <a:r>
              <a:rPr lang="en-US" i="1" dirty="0"/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454505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03341" y="1114626"/>
            <a:ext cx="10719456" cy="120032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 few codes come with graphical user interfaces that run on Windows (Materials Studio, </a:t>
            </a:r>
            <a:r>
              <a:rPr lang="en-GB" sz="2400" b="0" i="0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GaussView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) but this costs $$$ and may limit available functionality.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D6383-4308-1C72-93A2-EC79894E1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14" y="2052553"/>
            <a:ext cx="1931729" cy="2490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490AA1-27D3-67E0-428E-DB5E2D3537CF}"/>
              </a:ext>
            </a:extLst>
          </p:cNvPr>
          <p:cNvSpPr txBox="1"/>
          <p:nvPr/>
        </p:nvSpPr>
        <p:spPr>
          <a:xfrm>
            <a:off x="2360171" y="4204490"/>
            <a:ext cx="96413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Most codes are developed for use in a Linux(-like) command-line environment. To write input files, automate groups of calculations and compile codes from source code, it is recommended to: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Get a bit of familiarity with the Bash shell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Learn how to use 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 text editor effectively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(Optional) use Python for more advanced manipulation and plotting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C2508-A96E-9600-0F70-859E065F3F5C}"/>
              </a:ext>
            </a:extLst>
          </p:cNvPr>
          <p:cNvSpPr txBox="1"/>
          <p:nvPr/>
        </p:nvSpPr>
        <p:spPr>
          <a:xfrm>
            <a:off x="5874497" y="3084395"/>
            <a:ext cx="44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14067-B78B-9709-2104-CC78A9C21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783" y="2124911"/>
            <a:ext cx="2129582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3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452431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In atomistic simulations, the fundamental modelling units are 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atoms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. As opposed to: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Finite-element analysis (typically divide by small volumes of solid or liquid)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Coarse-grained simulations (protein, polymer units)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Subatomic particle physics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We can loosely group atomistic simulations into: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Interatomic force fields (parametrised models, atom positions)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Electronic structure (solve behaviour of electrons)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626262"/>
              </a:solidFill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 few electronic structure approaches exist: while simplified semi-empirical and tight-binding methods have their uses, the “workhorse” DFT is </a:t>
            </a:r>
            <a:r>
              <a:rPr lang="en-GB" sz="2400" b="0" i="1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ab initio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Atomistic simulations</a:t>
            </a:r>
          </a:p>
        </p:txBody>
      </p:sp>
    </p:spTree>
    <p:extLst>
      <p:ext uri="{BB962C8B-B14F-4D97-AF65-F5344CB8AC3E}">
        <p14:creationId xmlns:p14="http://schemas.microsoft.com/office/powerpoint/2010/main" val="1924944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Modern DFT codes will run on a laptop, a 750,000-core supercomputer, or most things in-between.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Computers</a:t>
            </a:r>
          </a:p>
        </p:txBody>
      </p:sp>
      <p:pic>
        <p:nvPicPr>
          <p:cNvPr id="2050" name="Picture 2" descr="ARCHER2 cabinets">
            <a:extLst>
              <a:ext uri="{FF2B5EF4-FFF2-40B4-BE49-F238E27FC236}">
                <a16:creationId xmlns:a16="http://schemas.microsoft.com/office/drawing/2014/main" id="{5E4ADD18-CF8B-E687-6096-20226E66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60" y="2361515"/>
            <a:ext cx="3839417" cy="255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C6DBDD9F-444D-831A-051D-8F78DA0BFA37}"/>
              </a:ext>
            </a:extLst>
          </p:cNvPr>
          <p:cNvSpPr/>
          <p:nvPr/>
        </p:nvSpPr>
        <p:spPr>
          <a:xfrm>
            <a:off x="403341" y="2492251"/>
            <a:ext cx="669754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Personal computers can generally handle tens of atoms with GGA functionals.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 high-end workstation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 will go slightly bigger… or run a lot of those calculations more quickly and reliably.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Academic clusters become necessary when going to 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larger unit cells, heavy elements, hybrid DFT, spin-orbit coupling…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703D879-3119-0B82-BDBA-1490A0667C3D}"/>
              </a:ext>
            </a:extLst>
          </p:cNvPr>
          <p:cNvSpPr/>
          <p:nvPr/>
        </p:nvSpPr>
        <p:spPr>
          <a:xfrm>
            <a:off x="2736001" y="5681817"/>
            <a:ext cx="8729774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2x cores only means 2x faster if your problem breaks down very well! Check scaling efficiency and test parallelism options.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B1A12-9486-4060-EB4F-C6BAB78FF21F}"/>
              </a:ext>
            </a:extLst>
          </p:cNvPr>
          <p:cNvSpPr txBox="1"/>
          <p:nvPr/>
        </p:nvSpPr>
        <p:spPr>
          <a:xfrm>
            <a:off x="7578188" y="5029200"/>
            <a:ext cx="386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UK national supercomputer: ARCHER2 </a:t>
            </a:r>
          </a:p>
        </p:txBody>
      </p:sp>
    </p:spTree>
    <p:extLst>
      <p:ext uri="{BB962C8B-B14F-4D97-AF65-F5344CB8AC3E}">
        <p14:creationId xmlns:p14="http://schemas.microsoft.com/office/powerpoint/2010/main" val="2829873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387940"/>
            <a:ext cx="10719456" cy="378565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This was just an overview!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Find out what codes people in your field are using for similar systems</a:t>
            </a:r>
          </a:p>
          <a:p>
            <a:pPr marL="342900" marR="0" lvl="0" indent="-342900" algn="l" defTabSz="914400" rtl="0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See if you can get a copy of their parameter files and understand what options were chosen and what implications they have</a:t>
            </a:r>
          </a:p>
          <a:p>
            <a:pPr marL="342900" marR="0" lvl="0" indent="-342900" algn="l" defTabSz="914400" rtl="0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Talk to experts to see if what you are trying to do is reasonable: DFT is not always a practical option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For larger simulation regions, the practical options might be </a:t>
            </a:r>
            <a:r>
              <a:rPr lang="en-GB" sz="2400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trained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 against a set of smaller DFT calculations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Some systems are 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known to be tricky: highly-correlated materials, liquids and glasses, unstable phases, excited states…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Guidance</a:t>
            </a:r>
          </a:p>
        </p:txBody>
      </p:sp>
    </p:spTree>
    <p:extLst>
      <p:ext uri="{BB962C8B-B14F-4D97-AF65-F5344CB8AC3E}">
        <p14:creationId xmlns:p14="http://schemas.microsoft.com/office/powerpoint/2010/main" val="2509792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416317" y="1428750"/>
            <a:ext cx="6916933" cy="378565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“We used DFT” is not enough information to reproduce a calculation!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Neither is “we used CASTEP”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Most important information are the “accuracy parameters” defining approximations made:</a:t>
            </a:r>
            <a:b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</a:b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XC functional, spin treatment, dispersion…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Also useful are “precision” details: basis set, pseudopotentials, </a:t>
            </a:r>
            <a:r>
              <a:rPr lang="en-GB" sz="2400" b="1" i="1" dirty="0">
                <a:solidFill>
                  <a:srgbClr val="626262"/>
                </a:solidFill>
                <a:latin typeface="Arial" pitchFamily="34"/>
                <a:cs typeface="Arial" pitchFamily="34"/>
              </a:rPr>
              <a:t>k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-point sampling, convergence thresholds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Best practice: include parameter files in the SI!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1116953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Recap: how to read a DFT methods section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A036-F9DE-1D33-E9B8-DCF26EF69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250" y="1114626"/>
            <a:ext cx="4239625" cy="44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D1B965A-4F3E-8343-80E4-0D2FF9FB15A9}"/>
              </a:ext>
            </a:extLst>
          </p:cNvPr>
          <p:cNvSpPr txBox="1"/>
          <p:nvPr/>
        </p:nvSpPr>
        <p:spPr>
          <a:xfrm>
            <a:off x="1007997" y="3096002"/>
            <a:ext cx="4564840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i="0" u="none" strike="noStrike" kern="1200" cap="none" spc="-150" baseline="0">
                <a:solidFill>
                  <a:srgbClr val="002060"/>
                </a:solidFill>
                <a:uFillTx/>
                <a:latin typeface="Arial" pitchFamily="34"/>
                <a:cs typeface="Arial" pitchFamily="34"/>
              </a:rPr>
              <a:t>Thank you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DF9549D-7FC1-8D49-8C04-C374765DE224}"/>
              </a:ext>
            </a:extLst>
          </p:cNvPr>
          <p:cNvSpPr/>
          <p:nvPr/>
        </p:nvSpPr>
        <p:spPr>
          <a:xfrm>
            <a:off x="2536509" y="5904253"/>
            <a:ext cx="1880774" cy="3385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2E2C61"/>
                </a:solidFill>
                <a:uFillTx/>
                <a:latin typeface="Arial" pitchFamily="34"/>
                <a:cs typeface="Arial" pitchFamily="34"/>
              </a:rPr>
              <a:t>@SciComp_STFC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B378A44B-9EF9-9F43-806E-68F8B4F755C4}"/>
              </a:ext>
            </a:extLst>
          </p:cNvPr>
          <p:cNvSpPr/>
          <p:nvPr/>
        </p:nvSpPr>
        <p:spPr>
          <a:xfrm>
            <a:off x="279513" y="5904253"/>
            <a:ext cx="1708556" cy="3385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>
                <a:solidFill>
                  <a:srgbClr val="2E2C61"/>
                </a:solidFill>
                <a:uFillTx/>
                <a:latin typeface="Arial" pitchFamily="34"/>
                <a:cs typeface="Arial" pitchFamily="34"/>
              </a:rPr>
              <a:t>scd.stfc.ac.uk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BB0B7FA3-1A87-E345-8140-7EECEC0B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48846" y="5994001"/>
            <a:ext cx="236326" cy="194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C6E9FA2-1359-D543-9CCA-50E5C122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21" y="369600"/>
            <a:ext cx="3619496" cy="15544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spc="-150" dirty="0">
                <a:solidFill>
                  <a:srgbClr val="2E2D62"/>
                </a:solidFill>
                <a:latin typeface="Arial" pitchFamily="34"/>
                <a:cs typeface="Arial" pitchFamily="34"/>
              </a:rPr>
              <a:t>An </a:t>
            </a:r>
            <a:r>
              <a:rPr lang="en-US" sz="4400" b="1" i="1" spc="-150" dirty="0">
                <a:solidFill>
                  <a:srgbClr val="2E2D62"/>
                </a:solidFill>
                <a:latin typeface="Arial" pitchFamily="34"/>
                <a:cs typeface="Arial" pitchFamily="34"/>
              </a:rPr>
              <a:t>ab initio</a:t>
            </a:r>
            <a:r>
              <a:rPr lang="en-US" sz="4400" b="1" spc="-150" dirty="0">
                <a:solidFill>
                  <a:srgbClr val="2E2D62"/>
                </a:solidFill>
                <a:latin typeface="Arial" pitchFamily="34"/>
                <a:cs typeface="Arial" pitchFamily="34"/>
              </a:rPr>
              <a:t> black box</a:t>
            </a:r>
            <a:endParaRPr lang="en-US" sz="4400" b="1" u="none" strike="noStrike" kern="1200" cap="none" spc="-150" baseline="0" dirty="0">
              <a:solidFill>
                <a:srgbClr val="2E2D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EF90B41-49D0-0F29-70F8-A9D7FB74BC69}"/>
              </a:ext>
            </a:extLst>
          </p:cNvPr>
          <p:cNvSpPr/>
          <p:nvPr/>
        </p:nvSpPr>
        <p:spPr>
          <a:xfrm>
            <a:off x="403341" y="1114626"/>
            <a:ext cx="11052538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“Ab initio” calculations are based on fundamental physics; they don’t need special information about your system.</a:t>
            </a: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 How do we interact with these methods?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DE11C63-A432-E034-B7A0-C802F076F2B0}"/>
              </a:ext>
            </a:extLst>
          </p:cNvPr>
          <p:cNvSpPr/>
          <p:nvPr/>
        </p:nvSpPr>
        <p:spPr>
          <a:xfrm>
            <a:off x="4667703" y="3029749"/>
            <a:ext cx="1650124" cy="1608082"/>
          </a:xfrm>
          <a:prstGeom prst="cub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07FAF1-8606-543C-B309-1700575CF17D}"/>
              </a:ext>
            </a:extLst>
          </p:cNvPr>
          <p:cNvSpPr/>
          <p:nvPr/>
        </p:nvSpPr>
        <p:spPr>
          <a:xfrm>
            <a:off x="1765739" y="2600987"/>
            <a:ext cx="136634" cy="13663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2590F5-1425-8768-D3BB-678DBA487672}"/>
              </a:ext>
            </a:extLst>
          </p:cNvPr>
          <p:cNvSpPr/>
          <p:nvPr/>
        </p:nvSpPr>
        <p:spPr>
          <a:xfrm>
            <a:off x="2044263" y="2608870"/>
            <a:ext cx="136634" cy="1366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0E124D-557E-1AC9-6893-28D7E22125F7}"/>
              </a:ext>
            </a:extLst>
          </p:cNvPr>
          <p:cNvSpPr/>
          <p:nvPr/>
        </p:nvSpPr>
        <p:spPr>
          <a:xfrm>
            <a:off x="2322787" y="2616753"/>
            <a:ext cx="136634" cy="13663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2562E20-9BBB-17E0-DFF2-8DE4CB64530A}"/>
              </a:ext>
            </a:extLst>
          </p:cNvPr>
          <p:cNvSpPr/>
          <p:nvPr/>
        </p:nvSpPr>
        <p:spPr>
          <a:xfrm>
            <a:off x="1765739" y="2908415"/>
            <a:ext cx="136634" cy="1366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F9E368-86D4-6F5B-EBE4-EEF7AC562D56}"/>
              </a:ext>
            </a:extLst>
          </p:cNvPr>
          <p:cNvSpPr/>
          <p:nvPr/>
        </p:nvSpPr>
        <p:spPr>
          <a:xfrm>
            <a:off x="2044263" y="2908415"/>
            <a:ext cx="136634" cy="13663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054831-611F-5C32-1324-00FB1D77846E}"/>
              </a:ext>
            </a:extLst>
          </p:cNvPr>
          <p:cNvSpPr/>
          <p:nvPr/>
        </p:nvSpPr>
        <p:spPr>
          <a:xfrm>
            <a:off x="2322787" y="2908415"/>
            <a:ext cx="136634" cy="1366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108D19-E053-F853-CE33-77EFA0872554}"/>
              </a:ext>
            </a:extLst>
          </p:cNvPr>
          <p:cNvSpPr txBox="1"/>
          <p:nvPr/>
        </p:nvSpPr>
        <p:spPr>
          <a:xfrm>
            <a:off x="803022" y="3073900"/>
            <a:ext cx="2755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Nuclei</a:t>
            </a:r>
          </a:p>
          <a:p>
            <a:pPr algn="ctr"/>
            <a:r>
              <a:rPr lang="en-US" dirty="0"/>
              <a:t>(point charges!)</a:t>
            </a:r>
          </a:p>
          <a:p>
            <a:pPr algn="ctr"/>
            <a:r>
              <a:rPr lang="en-US" dirty="0"/>
              <a:t>(With magnetic moments?)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5A3A4D-C158-0B20-D939-95D1890FB2C9}"/>
              </a:ext>
            </a:extLst>
          </p:cNvPr>
          <p:cNvCxnSpPr>
            <a:cxnSpLocks/>
          </p:cNvCxnSpPr>
          <p:nvPr/>
        </p:nvCxnSpPr>
        <p:spPr>
          <a:xfrm>
            <a:off x="2734654" y="2976732"/>
            <a:ext cx="1654525" cy="558833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E689F67-1A0F-C5B0-1EC1-85BA8811AE54}"/>
              </a:ext>
            </a:extLst>
          </p:cNvPr>
          <p:cNvSpPr/>
          <p:nvPr/>
        </p:nvSpPr>
        <p:spPr>
          <a:xfrm>
            <a:off x="1527242" y="4233041"/>
            <a:ext cx="1034041" cy="103404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5000"/>
                </a:schemeClr>
              </a:gs>
              <a:gs pos="31000">
                <a:schemeClr val="accent5">
                  <a:lumMod val="85000"/>
                </a:schemeClr>
              </a:gs>
              <a:gs pos="60000">
                <a:schemeClr val="accent5">
                  <a:lumMod val="63984"/>
                  <a:lumOff val="36016"/>
                </a:schemeClr>
              </a:gs>
              <a:gs pos="72000">
                <a:schemeClr val="accent5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5EBED-658A-7DAC-CEAF-C8B2A431D9A0}"/>
              </a:ext>
            </a:extLst>
          </p:cNvPr>
          <p:cNvSpPr txBox="1"/>
          <p:nvPr/>
        </p:nvSpPr>
        <p:spPr>
          <a:xfrm>
            <a:off x="1396303" y="5267082"/>
            <a:ext cx="133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electrons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604116-77C3-4143-B5D3-55163D4DE234}"/>
              </a:ext>
            </a:extLst>
          </p:cNvPr>
          <p:cNvCxnSpPr>
            <a:cxnSpLocks/>
          </p:cNvCxnSpPr>
          <p:nvPr/>
        </p:nvCxnSpPr>
        <p:spPr>
          <a:xfrm flipV="1">
            <a:off x="2734654" y="4089155"/>
            <a:ext cx="1654525" cy="585223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be 32">
            <a:extLst>
              <a:ext uri="{FF2B5EF4-FFF2-40B4-BE49-F238E27FC236}">
                <a16:creationId xmlns:a16="http://schemas.microsoft.com/office/drawing/2014/main" id="{16B5FFBB-EDD0-9BA0-9E2A-3C3F4C812668}"/>
              </a:ext>
            </a:extLst>
          </p:cNvPr>
          <p:cNvSpPr/>
          <p:nvPr/>
        </p:nvSpPr>
        <p:spPr>
          <a:xfrm>
            <a:off x="3212883" y="5084833"/>
            <a:ext cx="965928" cy="1103161"/>
          </a:xfrm>
          <a:prstGeom prst="cube">
            <a:avLst>
              <a:gd name="adj" fmla="val 3152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243AAE-F665-AE40-288B-883549BA7325}"/>
              </a:ext>
            </a:extLst>
          </p:cNvPr>
          <p:cNvSpPr txBox="1"/>
          <p:nvPr/>
        </p:nvSpPr>
        <p:spPr>
          <a:xfrm>
            <a:off x="2459421" y="6263850"/>
            <a:ext cx="212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conditions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FF5FCD-F30D-8BDD-AB00-0842986074C5}"/>
              </a:ext>
            </a:extLst>
          </p:cNvPr>
          <p:cNvCxnSpPr>
            <a:cxnSpLocks/>
          </p:cNvCxnSpPr>
          <p:nvPr/>
        </p:nvCxnSpPr>
        <p:spPr>
          <a:xfrm flipV="1">
            <a:off x="4340419" y="4808376"/>
            <a:ext cx="330346" cy="32470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94450B9-FA54-FB2F-3007-D47139676F5A}"/>
              </a:ext>
            </a:extLst>
          </p:cNvPr>
          <p:cNvSpPr txBox="1"/>
          <p:nvPr/>
        </p:nvSpPr>
        <p:spPr>
          <a:xfrm>
            <a:off x="7141780" y="2608870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889ABF-21A6-B17B-22D5-C6DCFDC4C15A}"/>
              </a:ext>
            </a:extLst>
          </p:cNvPr>
          <p:cNvSpPr txBox="1"/>
          <p:nvPr/>
        </p:nvSpPr>
        <p:spPr>
          <a:xfrm>
            <a:off x="7253071" y="4268499"/>
            <a:ext cx="78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Forces</a:t>
            </a:r>
          </a:p>
        </p:txBody>
      </p:sp>
      <p:sp>
        <p:nvSpPr>
          <p:cNvPr id="54" name="Quad Arrow 53">
            <a:extLst>
              <a:ext uri="{FF2B5EF4-FFF2-40B4-BE49-F238E27FC236}">
                <a16:creationId xmlns:a16="http://schemas.microsoft.com/office/drawing/2014/main" id="{603F7237-02F2-D30F-BD35-543D61B31D32}"/>
              </a:ext>
            </a:extLst>
          </p:cNvPr>
          <p:cNvSpPr/>
          <p:nvPr/>
        </p:nvSpPr>
        <p:spPr>
          <a:xfrm>
            <a:off x="7324461" y="3655571"/>
            <a:ext cx="656674" cy="555336"/>
          </a:xfrm>
          <a:prstGeom prst="quadArrow">
            <a:avLst>
              <a:gd name="adj1" fmla="val 6944"/>
              <a:gd name="adj2" fmla="val 6944"/>
              <a:gd name="adj3" fmla="val 95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L-shape 55">
            <a:extLst>
              <a:ext uri="{FF2B5EF4-FFF2-40B4-BE49-F238E27FC236}">
                <a16:creationId xmlns:a16="http://schemas.microsoft.com/office/drawing/2014/main" id="{3458CF25-753D-F83F-18FD-FA23B65C2DC4}"/>
              </a:ext>
            </a:extLst>
          </p:cNvPr>
          <p:cNvSpPr/>
          <p:nvPr/>
        </p:nvSpPr>
        <p:spPr>
          <a:xfrm>
            <a:off x="7045996" y="4801529"/>
            <a:ext cx="1355834" cy="964230"/>
          </a:xfrm>
          <a:prstGeom prst="corner">
            <a:avLst>
              <a:gd name="adj1" fmla="val 2921"/>
              <a:gd name="adj2" fmla="val 2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271002BA-9A11-5337-FCE1-DB42E23C02FB}"/>
              </a:ext>
            </a:extLst>
          </p:cNvPr>
          <p:cNvSpPr/>
          <p:nvPr/>
        </p:nvSpPr>
        <p:spPr>
          <a:xfrm>
            <a:off x="7103857" y="4931746"/>
            <a:ext cx="1206631" cy="824641"/>
          </a:xfrm>
          <a:custGeom>
            <a:avLst/>
            <a:gdLst>
              <a:gd name="connsiteX0" fmla="*/ 0 w 1206631"/>
              <a:gd name="connsiteY0" fmla="*/ 782427 h 824641"/>
              <a:gd name="connsiteX1" fmla="*/ 113121 w 1206631"/>
              <a:gd name="connsiteY1" fmla="*/ 782427 h 824641"/>
              <a:gd name="connsiteX2" fmla="*/ 150829 w 1206631"/>
              <a:gd name="connsiteY2" fmla="*/ 348794 h 824641"/>
              <a:gd name="connsiteX3" fmla="*/ 188536 w 1206631"/>
              <a:gd name="connsiteY3" fmla="*/ 820134 h 824641"/>
              <a:gd name="connsiteX4" fmla="*/ 245097 w 1206631"/>
              <a:gd name="connsiteY4" fmla="*/ 2 h 824641"/>
              <a:gd name="connsiteX5" fmla="*/ 311084 w 1206631"/>
              <a:gd name="connsiteY5" fmla="*/ 810707 h 824641"/>
              <a:gd name="connsiteX6" fmla="*/ 405352 w 1206631"/>
              <a:gd name="connsiteY6" fmla="*/ 263953 h 824641"/>
              <a:gd name="connsiteX7" fmla="*/ 772998 w 1206631"/>
              <a:gd name="connsiteY7" fmla="*/ 810707 h 824641"/>
              <a:gd name="connsiteX8" fmla="*/ 876692 w 1206631"/>
              <a:gd name="connsiteY8" fmla="*/ 358221 h 824641"/>
              <a:gd name="connsiteX9" fmla="*/ 942680 w 1206631"/>
              <a:gd name="connsiteY9" fmla="*/ 810707 h 824641"/>
              <a:gd name="connsiteX10" fmla="*/ 1055802 w 1206631"/>
              <a:gd name="connsiteY10" fmla="*/ 593891 h 824641"/>
              <a:gd name="connsiteX11" fmla="*/ 1206631 w 1206631"/>
              <a:gd name="connsiteY11" fmla="*/ 820134 h 8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6631" h="824641">
                <a:moveTo>
                  <a:pt x="0" y="782427"/>
                </a:moveTo>
                <a:cubicBezTo>
                  <a:pt x="43991" y="818563"/>
                  <a:pt x="87983" y="854699"/>
                  <a:pt x="113121" y="782427"/>
                </a:cubicBezTo>
                <a:cubicBezTo>
                  <a:pt x="138259" y="710155"/>
                  <a:pt x="138260" y="342510"/>
                  <a:pt x="150829" y="348794"/>
                </a:cubicBezTo>
                <a:cubicBezTo>
                  <a:pt x="163398" y="355078"/>
                  <a:pt x="172825" y="878266"/>
                  <a:pt x="188536" y="820134"/>
                </a:cubicBezTo>
                <a:cubicBezTo>
                  <a:pt x="204247" y="762002"/>
                  <a:pt x="224672" y="1573"/>
                  <a:pt x="245097" y="2"/>
                </a:cubicBezTo>
                <a:cubicBezTo>
                  <a:pt x="265522" y="-1569"/>
                  <a:pt x="284375" y="766715"/>
                  <a:pt x="311084" y="810707"/>
                </a:cubicBezTo>
                <a:cubicBezTo>
                  <a:pt x="337793" y="854699"/>
                  <a:pt x="328366" y="263953"/>
                  <a:pt x="405352" y="263953"/>
                </a:cubicBezTo>
                <a:cubicBezTo>
                  <a:pt x="482338" y="263953"/>
                  <a:pt x="694441" y="794996"/>
                  <a:pt x="772998" y="810707"/>
                </a:cubicBezTo>
                <a:cubicBezTo>
                  <a:pt x="851555" y="826418"/>
                  <a:pt x="848412" y="358221"/>
                  <a:pt x="876692" y="358221"/>
                </a:cubicBezTo>
                <a:cubicBezTo>
                  <a:pt x="904972" y="358221"/>
                  <a:pt x="912828" y="771429"/>
                  <a:pt x="942680" y="810707"/>
                </a:cubicBezTo>
                <a:cubicBezTo>
                  <a:pt x="972532" y="849985"/>
                  <a:pt x="1011810" y="592320"/>
                  <a:pt x="1055802" y="593891"/>
                </a:cubicBezTo>
                <a:cubicBezTo>
                  <a:pt x="1099794" y="595462"/>
                  <a:pt x="1153212" y="707798"/>
                  <a:pt x="1206631" y="8201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7B059A-C94C-5FFE-363B-C361E778E028}"/>
              </a:ext>
            </a:extLst>
          </p:cNvPr>
          <p:cNvSpPr txBox="1"/>
          <p:nvPr/>
        </p:nvSpPr>
        <p:spPr>
          <a:xfrm>
            <a:off x="7224321" y="5795119"/>
            <a:ext cx="88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A8AA83D-9337-FCA3-4083-3E2A7B272B92}"/>
              </a:ext>
            </a:extLst>
          </p:cNvPr>
          <p:cNvCxnSpPr>
            <a:cxnSpLocks/>
          </p:cNvCxnSpPr>
          <p:nvPr/>
        </p:nvCxnSpPr>
        <p:spPr>
          <a:xfrm flipV="1">
            <a:off x="6596351" y="2946118"/>
            <a:ext cx="507506" cy="35532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77DE326-70DE-FA0C-41AB-570098A98C2C}"/>
              </a:ext>
            </a:extLst>
          </p:cNvPr>
          <p:cNvCxnSpPr>
            <a:cxnSpLocks/>
          </p:cNvCxnSpPr>
          <p:nvPr/>
        </p:nvCxnSpPr>
        <p:spPr>
          <a:xfrm flipV="1">
            <a:off x="6512334" y="3901988"/>
            <a:ext cx="591523" cy="30614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EA09925-3B8B-5F4E-2445-26DBA7E0F626}"/>
              </a:ext>
            </a:extLst>
          </p:cNvPr>
          <p:cNvCxnSpPr>
            <a:cxnSpLocks/>
          </p:cNvCxnSpPr>
          <p:nvPr/>
        </p:nvCxnSpPr>
        <p:spPr>
          <a:xfrm>
            <a:off x="6449901" y="4453165"/>
            <a:ext cx="400203" cy="517564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AC04A3E-BB72-BB46-CC9A-C1B07D0D5A88}"/>
              </a:ext>
            </a:extLst>
          </p:cNvPr>
          <p:cNvGrpSpPr/>
          <p:nvPr/>
        </p:nvGrpSpPr>
        <p:grpSpPr>
          <a:xfrm>
            <a:off x="8086336" y="2043717"/>
            <a:ext cx="3637035" cy="4572687"/>
            <a:chOff x="8086336" y="2043717"/>
            <a:chExt cx="3637035" cy="4572687"/>
          </a:xfrm>
        </p:grpSpPr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CAC7FEC0-BEA9-BF10-9FF8-C46F142BD692}"/>
                </a:ext>
              </a:extLst>
            </p:cNvPr>
            <p:cNvSpPr/>
            <p:nvPr/>
          </p:nvSpPr>
          <p:spPr>
            <a:xfrm>
              <a:off x="9221577" y="2043717"/>
              <a:ext cx="1749973" cy="1389942"/>
            </a:xfrm>
            <a:prstGeom prst="frame">
              <a:avLst>
                <a:gd name="adj1" fmla="val 34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AA17B73-F803-0BCB-23F6-DAB862F62960}"/>
                </a:ext>
              </a:extLst>
            </p:cNvPr>
            <p:cNvSpPr/>
            <p:nvPr/>
          </p:nvSpPr>
          <p:spPr>
            <a:xfrm>
              <a:off x="9253109" y="2073081"/>
              <a:ext cx="1711468" cy="1360612"/>
            </a:xfrm>
            <a:custGeom>
              <a:avLst/>
              <a:gdLst>
                <a:gd name="connsiteX0" fmla="*/ 0 w 1711468"/>
                <a:gd name="connsiteY0" fmla="*/ 619598 h 1360612"/>
                <a:gd name="connsiteX1" fmla="*/ 1166648 w 1711468"/>
                <a:gd name="connsiteY1" fmla="*/ 1344812 h 1360612"/>
                <a:gd name="connsiteX2" fmla="*/ 677917 w 1711468"/>
                <a:gd name="connsiteY2" fmla="*/ 4743 h 1360612"/>
                <a:gd name="connsiteX3" fmla="*/ 1702675 w 1711468"/>
                <a:gd name="connsiteY3" fmla="*/ 903377 h 1360612"/>
                <a:gd name="connsiteX4" fmla="*/ 1087820 w 1711468"/>
                <a:gd name="connsiteY4" fmla="*/ 1013736 h 136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1468" h="1360612">
                  <a:moveTo>
                    <a:pt x="0" y="619598"/>
                  </a:moveTo>
                  <a:cubicBezTo>
                    <a:pt x="526831" y="1033443"/>
                    <a:pt x="1053662" y="1447288"/>
                    <a:pt x="1166648" y="1344812"/>
                  </a:cubicBezTo>
                  <a:cubicBezTo>
                    <a:pt x="1279634" y="1242336"/>
                    <a:pt x="588579" y="78315"/>
                    <a:pt x="677917" y="4743"/>
                  </a:cubicBezTo>
                  <a:cubicBezTo>
                    <a:pt x="767255" y="-68829"/>
                    <a:pt x="1634358" y="735212"/>
                    <a:pt x="1702675" y="903377"/>
                  </a:cubicBezTo>
                  <a:cubicBezTo>
                    <a:pt x="1770992" y="1071542"/>
                    <a:pt x="1429406" y="1042639"/>
                    <a:pt x="1087820" y="101373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D96BFC-B352-F4CF-5ABA-C89EF70957F2}"/>
                </a:ext>
              </a:extLst>
            </p:cNvPr>
            <p:cNvSpPr txBox="1"/>
            <p:nvPr/>
          </p:nvSpPr>
          <p:spPr>
            <a:xfrm>
              <a:off x="9345140" y="3470905"/>
              <a:ext cx="1527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 stability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A63CD56-D178-4621-B565-14D90F72B7CA}"/>
                </a:ext>
              </a:extLst>
            </p:cNvPr>
            <p:cNvSpPr/>
            <p:nvPr/>
          </p:nvSpPr>
          <p:spPr>
            <a:xfrm>
              <a:off x="9104441" y="3901988"/>
              <a:ext cx="2238703" cy="964230"/>
            </a:xfrm>
            <a:custGeom>
              <a:avLst/>
              <a:gdLst>
                <a:gd name="connsiteX0" fmla="*/ 0 w 2238703"/>
                <a:gd name="connsiteY0" fmla="*/ 473125 h 964230"/>
                <a:gd name="connsiteX1" fmla="*/ 583324 w 2238703"/>
                <a:gd name="connsiteY1" fmla="*/ 867263 h 964230"/>
                <a:gd name="connsiteX2" fmla="*/ 977462 w 2238703"/>
                <a:gd name="connsiteY2" fmla="*/ 159 h 964230"/>
                <a:gd name="connsiteX3" fmla="*/ 1702676 w 2238703"/>
                <a:gd name="connsiteY3" fmla="*/ 946090 h 964230"/>
                <a:gd name="connsiteX4" fmla="*/ 2238703 w 2238703"/>
                <a:gd name="connsiteY4" fmla="*/ 646545 h 964230"/>
                <a:gd name="connsiteX5" fmla="*/ 2238703 w 2238703"/>
                <a:gd name="connsiteY5" fmla="*/ 646545 h 964230"/>
                <a:gd name="connsiteX6" fmla="*/ 2238703 w 2238703"/>
                <a:gd name="connsiteY6" fmla="*/ 646545 h 96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8703" h="964230">
                  <a:moveTo>
                    <a:pt x="0" y="473125"/>
                  </a:moveTo>
                  <a:cubicBezTo>
                    <a:pt x="210207" y="709608"/>
                    <a:pt x="420414" y="946091"/>
                    <a:pt x="583324" y="867263"/>
                  </a:cubicBezTo>
                  <a:cubicBezTo>
                    <a:pt x="746234" y="788435"/>
                    <a:pt x="790903" y="-12979"/>
                    <a:pt x="977462" y="159"/>
                  </a:cubicBezTo>
                  <a:cubicBezTo>
                    <a:pt x="1164021" y="13297"/>
                    <a:pt x="1492469" y="838359"/>
                    <a:pt x="1702676" y="946090"/>
                  </a:cubicBezTo>
                  <a:cubicBezTo>
                    <a:pt x="1912883" y="1053821"/>
                    <a:pt x="2238703" y="646545"/>
                    <a:pt x="2238703" y="646545"/>
                  </a:cubicBezTo>
                  <a:lnTo>
                    <a:pt x="2238703" y="646545"/>
                  </a:lnTo>
                  <a:lnTo>
                    <a:pt x="2238703" y="646545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DC9108A-C373-C25E-5458-CA9E60E3063F}"/>
                </a:ext>
              </a:extLst>
            </p:cNvPr>
            <p:cNvCxnSpPr/>
            <p:nvPr/>
          </p:nvCxnSpPr>
          <p:spPr>
            <a:xfrm flipV="1">
              <a:off x="10097664" y="3933520"/>
              <a:ext cx="0" cy="84903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B0CD70-BA86-C3EB-2AA8-FC8BEA2ACAE7}"/>
                </a:ext>
              </a:extLst>
            </p:cNvPr>
            <p:cNvSpPr txBox="1"/>
            <p:nvPr/>
          </p:nvSpPr>
          <p:spPr>
            <a:xfrm>
              <a:off x="9779348" y="4897750"/>
              <a:ext cx="911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Kinetics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2CF9249-A0B2-9915-AAE6-757D5B17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1701" y="5483152"/>
              <a:ext cx="825500" cy="203200"/>
            </a:xfrm>
            <a:prstGeom prst="rect">
              <a:avLst/>
            </a:prstGeom>
          </p:spPr>
        </p:pic>
        <p:pic>
          <p:nvPicPr>
            <p:cNvPr id="1032" name="Picture 8" descr="Physical Review B - _Physical Review B_ 50&lt;sup&gt;th&lt;/sup&gt; Anniversary  Milestones">
              <a:extLst>
                <a:ext uri="{FF2B5EF4-FFF2-40B4-BE49-F238E27FC236}">
                  <a16:creationId xmlns:a16="http://schemas.microsoft.com/office/drawing/2014/main" id="{A77865D0-4625-6767-24F2-D22401EDB6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3" t="10554" r="-3839" b="-12503"/>
            <a:stretch/>
          </p:blipFill>
          <p:spPr bwMode="auto">
            <a:xfrm>
              <a:off x="10012798" y="5724542"/>
              <a:ext cx="1145481" cy="510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Journal of the American Chemical Society">
              <a:extLst>
                <a:ext uri="{FF2B5EF4-FFF2-40B4-BE49-F238E27FC236}">
                  <a16:creationId xmlns:a16="http://schemas.microsoft.com/office/drawing/2014/main" id="{90485D5C-A742-214D-280F-AE97853A9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908"/>
                      </a14:imgEffect>
                      <a14:imgEffect>
                        <a14:saturation sat="9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2222" y="5527832"/>
              <a:ext cx="1201149" cy="343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F14A2F-E74F-1ED9-AD23-ED4AA25274FE}"/>
                </a:ext>
              </a:extLst>
            </p:cNvPr>
            <p:cNvSpPr txBox="1"/>
            <p:nvPr/>
          </p:nvSpPr>
          <p:spPr>
            <a:xfrm>
              <a:off x="9423000" y="6247072"/>
              <a:ext cx="1623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Fame and glory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C435D25-B42B-233E-5771-C3EBB2FBD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6336" y="2696646"/>
              <a:ext cx="983994" cy="17766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E8C4A4B-7967-7E8E-2000-D9C6DEE8D327}"/>
                </a:ext>
              </a:extLst>
            </p:cNvPr>
            <p:cNvCxnSpPr>
              <a:cxnSpLocks/>
            </p:cNvCxnSpPr>
            <p:nvPr/>
          </p:nvCxnSpPr>
          <p:spPr>
            <a:xfrm>
              <a:off x="8110491" y="3131925"/>
              <a:ext cx="993950" cy="1078982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D155BF5-4982-DA67-A7CC-4F0B33CA0540}"/>
                </a:ext>
              </a:extLst>
            </p:cNvPr>
            <p:cNvCxnSpPr>
              <a:cxnSpLocks/>
            </p:cNvCxnSpPr>
            <p:nvPr/>
          </p:nvCxnSpPr>
          <p:spPr>
            <a:xfrm>
              <a:off x="8572894" y="5852959"/>
              <a:ext cx="759416" cy="47275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87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9763547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The reality of </a:t>
            </a:r>
            <a:r>
              <a:rPr lang="en-US" sz="4400" b="1" i="1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ab initio </a:t>
            </a: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methods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E263B8-0522-6E31-9D0B-9B508658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264" y="1205570"/>
            <a:ext cx="8553732" cy="56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E38A1-8863-3BAC-E5B1-7700D282A227}"/>
              </a:ext>
            </a:extLst>
          </p:cNvPr>
          <p:cNvSpPr txBox="1"/>
          <p:nvPr/>
        </p:nvSpPr>
        <p:spPr>
          <a:xfrm>
            <a:off x="337128" y="5129940"/>
            <a:ext cx="333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(Photo: Franz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Schuier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CC-by 2.0)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5CC7A-5E5A-6646-BB2E-9749D838676B}"/>
              </a:ext>
            </a:extLst>
          </p:cNvPr>
          <p:cNvSpPr txBox="1"/>
          <p:nvPr/>
        </p:nvSpPr>
        <p:spPr>
          <a:xfrm>
            <a:off x="337128" y="1348353"/>
            <a:ext cx="3087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seem to be quite a lot of parameters to play with…</a:t>
            </a:r>
          </a:p>
        </p:txBody>
      </p:sp>
    </p:spTree>
    <p:extLst>
      <p:ext uri="{BB962C8B-B14F-4D97-AF65-F5344CB8AC3E}">
        <p14:creationId xmlns:p14="http://schemas.microsoft.com/office/powerpoint/2010/main" val="56744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635645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Precision and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11EA0-CD2F-93FB-CB00-783D4C9B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71" y="1114626"/>
            <a:ext cx="4829121" cy="503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4AB35-557B-C742-DC57-4A2BE90C08E6}"/>
              </a:ext>
            </a:extLst>
          </p:cNvPr>
          <p:cNvSpPr txBox="1"/>
          <p:nvPr/>
        </p:nvSpPr>
        <p:spPr>
          <a:xfrm>
            <a:off x="7392692" y="1114626"/>
            <a:ext cx="458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parameters concern numerical precision and can be systematically improved towards a “correct” result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numerical grid sizes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Usually a compromise with computational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parameters will affect overall accuracy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physics approximations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effects are less predictable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May require more knowledge of problem, testing, system-dependence</a:t>
            </a:r>
          </a:p>
        </p:txBody>
      </p:sp>
    </p:spTree>
    <p:extLst>
      <p:ext uri="{BB962C8B-B14F-4D97-AF65-F5344CB8AC3E}">
        <p14:creationId xmlns:p14="http://schemas.microsoft.com/office/powerpoint/2010/main" val="143208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930103" y="2762532"/>
            <a:ext cx="10719456" cy="230832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Looking to solve the time-independent Schrödinger equation (above)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The n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uclei define some Coulomb interactions in the Hamiltonian operator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Solve eigenvalue problem for energy states (eigenvalues) and electronic wavefunctions (eigenvectors)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For one nucleus and one electron, solutions give hydrogen-like orbitals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Born–Oppenheimer approximation: nuclei are slow compared to electrons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7516293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Inside the black box: electronic structure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E546B-19F4-BE10-2EF4-A7F47D66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272" y="2054884"/>
            <a:ext cx="2032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1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207C29C-F64C-D345-B0D9-2FF1266D5D47}"/>
              </a:ext>
            </a:extLst>
          </p:cNvPr>
          <p:cNvSpPr/>
          <p:nvPr/>
        </p:nvSpPr>
        <p:spPr>
          <a:xfrm>
            <a:off x="945166" y="1791736"/>
            <a:ext cx="10719456" cy="26776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Things get more tricky when dealing with multiple electrons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Work with 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a set of one-electron wavefunctions to keep maths tractable (Hartree approximation)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Let electrons respond to a “mean field” of other electrons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626262"/>
                </a:solidFill>
                <a:latin typeface="Arial" pitchFamily="34"/>
                <a:cs typeface="Arial" pitchFamily="34"/>
              </a:rPr>
              <a:t>As well as Coulombic interactions, electrons interact through an anti-symmetry property related to Pauli exclusion principle</a:t>
            </a: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626262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7516293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Inside the black box: electronic structure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E546B-19F4-BE10-2EF4-A7F47D66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622" y="345186"/>
            <a:ext cx="20320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00DF1-BE48-8593-C743-4FB4E2C8E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985" y="4240792"/>
            <a:ext cx="7632700" cy="457200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64D8E41C-DF24-C918-9A4A-4F373165F72E}"/>
              </a:ext>
            </a:extLst>
          </p:cNvPr>
          <p:cNvSpPr/>
          <p:nvPr/>
        </p:nvSpPr>
        <p:spPr>
          <a:xfrm>
            <a:off x="403341" y="4835432"/>
            <a:ext cx="10719456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Putting this together yields the Hartree–</a:t>
            </a:r>
            <a:r>
              <a:rPr lang="en-GB" sz="2400" b="0" i="0" u="none" strike="noStrike" kern="1200" cap="none" spc="0" baseline="0" dirty="0" err="1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Fock</a:t>
            </a:r>
            <a:r>
              <a:rPr lang="en-GB" sz="2400" b="0" i="0" u="none" strike="noStrike" kern="1200" cap="none" spc="0" baseline="0" dirty="0">
                <a:solidFill>
                  <a:srgbClr val="626262"/>
                </a:solidFill>
                <a:uFillTx/>
                <a:latin typeface="Arial" pitchFamily="34"/>
                <a:cs typeface="Arial" pitchFamily="34"/>
              </a:rPr>
              <a:t> method: solve iteratively by minimising energy sum over occupied orbitals.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E813D7-8F2B-1913-CBF7-97982ED75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466" y="5589812"/>
            <a:ext cx="4752168" cy="12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3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08BDE655-6FE9-704A-8A66-DD307E743F9D}"/>
              </a:ext>
            </a:extLst>
          </p:cNvPr>
          <p:cNvSpPr txBox="1"/>
          <p:nvPr/>
        </p:nvSpPr>
        <p:spPr>
          <a:xfrm>
            <a:off x="403341" y="345186"/>
            <a:ext cx="7516293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1200" cap="none" spc="-150" baseline="0" dirty="0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Inside the black box: Problems with Hartree–</a:t>
            </a:r>
            <a:r>
              <a:rPr lang="en-US" sz="4400" b="1" i="0" u="none" strike="noStrike" kern="1200" cap="none" spc="-150" baseline="0" dirty="0" err="1">
                <a:solidFill>
                  <a:srgbClr val="2E2D62"/>
                </a:solidFill>
                <a:uFillTx/>
                <a:latin typeface="Arial" pitchFamily="34"/>
                <a:cs typeface="Arial" pitchFamily="34"/>
              </a:rPr>
              <a:t>Fock</a:t>
            </a:r>
            <a:endParaRPr lang="en-US" sz="4400" b="1" i="0" u="none" strike="noStrike" kern="1200" cap="none" spc="-150" baseline="0" dirty="0">
              <a:solidFill>
                <a:srgbClr val="2E2D62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E813D7-8F2B-1913-CBF7-97982ED7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43" y="2009358"/>
            <a:ext cx="4752168" cy="1202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6F43BC-3DBD-2C06-A9BA-0F79C8B4954C}"/>
              </a:ext>
            </a:extLst>
          </p:cNvPr>
          <p:cNvSpPr txBox="1"/>
          <p:nvPr/>
        </p:nvSpPr>
        <p:spPr>
          <a:xfrm>
            <a:off x="619932" y="3230750"/>
            <a:ext cx="10151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Somewhat expensive </a:t>
            </a:r>
            <a:r>
              <a:rPr lang="en-US" sz="2400" i="1" dirty="0"/>
              <a:t>O(n</a:t>
            </a:r>
            <a:r>
              <a:rPr lang="en-US" sz="2400" i="1" baseline="30000" dirty="0"/>
              <a:t>4</a:t>
            </a:r>
            <a:r>
              <a:rPr lang="en-US" sz="2400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problem is the neglect of </a:t>
            </a:r>
            <a:r>
              <a:rPr lang="en-US" sz="2400" i="1" dirty="0"/>
              <a:t>correlation: </a:t>
            </a:r>
            <a:r>
              <a:rPr lang="en-US" sz="2400" dirty="0"/>
              <a:t>mean-field sum over other electrons assumes they are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Various “post-HF” methods address this by building further calculations on top of a HF starting-point. They are expensive and have their uses, but for most of the applications discussed in this lecture DFT is preferred.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Alternatively we can work towards a similar Hamiltonian including corrections: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2E2C96-8DA4-68EF-BCA7-8D7AD18A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664" y="5884512"/>
            <a:ext cx="7772400" cy="8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28303"/>
      </p:ext>
    </p:extLst>
  </p:cSld>
  <p:clrMapOvr>
    <a:masterClrMapping/>
  </p:clrMapOvr>
</p:sld>
</file>

<file path=ppt/theme/theme1.xml><?xml version="1.0" encoding="utf-8"?>
<a:theme xmlns:a="http://schemas.openxmlformats.org/drawingml/2006/main" name="Font and logo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RI_STFC_Scientific-Computing_PowerPoint-Basic_May2021" id="{EFD5CDEE-57E7-FA48-ACF3-B4A289C38907}" vid="{C10136AC-331D-B64C-BE18-6E8FFB647668}"/>
    </a:ext>
  </a:extLst>
</a:theme>
</file>

<file path=ppt/theme/theme2.xml><?xml version="1.0" encoding="utf-8"?>
<a:theme xmlns:a="http://schemas.openxmlformats.org/drawingml/2006/main" name="Font WITHOUT logo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RI_STFC_Scientific-Computing_PowerPoint-Basic_May2021" id="{EFD5CDEE-57E7-FA48-ACF3-B4A289C38907}" vid="{C0C2DAA5-7535-F94E-97BC-D39CE6FB3C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4C201D9C1F442968E68DA9EBD0BDA" ma:contentTypeVersion="15" ma:contentTypeDescription="Create a new document." ma:contentTypeScope="" ma:versionID="5e00ea98b441427b423f00c541036c15">
  <xsd:schema xmlns:xsd="http://www.w3.org/2001/XMLSchema" xmlns:xs="http://www.w3.org/2001/XMLSchema" xmlns:p="http://schemas.microsoft.com/office/2006/metadata/properties" xmlns:ns2="709b82b6-a205-45a5-99cc-cc6320de96e9" xmlns:ns3="bffc1fe2-1a12-4472-a326-c99356ddf9cf" targetNamespace="http://schemas.microsoft.com/office/2006/metadata/properties" ma:root="true" ma:fieldsID="c57c37d9f63fb50007c4071ec50fdd16" ns2:_="" ns3:_="">
    <xsd:import namespace="709b82b6-a205-45a5-99cc-cc6320de96e9"/>
    <xsd:import namespace="bffc1fe2-1a12-4472-a326-c99356ddf9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b82b6-a205-45a5-99cc-cc6320de96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c1fe2-1a12-4472-a326-c99356ddf9c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2adf06f-e3b3-4d80-821e-ffefdf068930}" ma:internalName="TaxCatchAll" ma:showField="CatchAllData" ma:web="bffc1fe2-1a12-4472-a326-c99356ddf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6E619A-4401-4FDE-801C-8E9BE9A38846}"/>
</file>

<file path=customXml/itemProps2.xml><?xml version="1.0" encoding="utf-8"?>
<ds:datastoreItem xmlns:ds="http://schemas.openxmlformats.org/officeDocument/2006/customXml" ds:itemID="{351E2D5E-9E02-4C45-A2D0-AC8968ADED25}"/>
</file>

<file path=docProps/app.xml><?xml version="1.0" encoding="utf-8"?>
<Properties xmlns="http://schemas.openxmlformats.org/officeDocument/2006/extended-properties" xmlns:vt="http://schemas.openxmlformats.org/officeDocument/2006/docPropsVTypes">
  <Template>Font and logo master</Template>
  <TotalTime>8812</TotalTime>
  <Words>2422</Words>
  <Application>Microsoft Macintosh PowerPoint</Application>
  <PresentationFormat>Widescreen</PresentationFormat>
  <Paragraphs>270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American Typewriter</vt:lpstr>
      <vt:lpstr>Arial</vt:lpstr>
      <vt:lpstr>Arial Regular</vt:lpstr>
      <vt:lpstr>Wingdings</vt:lpstr>
      <vt:lpstr>Font and logo master</vt:lpstr>
      <vt:lpstr>Font WITHOUT logo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Jackson, Adam (STFC,RAL,SC)</dc:creator>
  <cp:lastModifiedBy>Jackson, Adam (STFC,RAL,SC)</cp:lastModifiedBy>
  <cp:revision>2</cp:revision>
  <cp:lastPrinted>2022-09-12T16:00:06Z</cp:lastPrinted>
  <dcterms:created xsi:type="dcterms:W3CDTF">2022-09-09T07:59:23Z</dcterms:created>
  <dcterms:modified xsi:type="dcterms:W3CDTF">2024-09-05T13:58:44Z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0x0101005038DED1542C1943A1290884108DB0E9</vt:lpwstr>
  </property>
  <property fmtid="{D5CDD505-2E9C-101B-9397-08002B2CF9AE}" pid="3" name="_dlc_DocIdItemGuid">
    <vt:lpwstr>135feeb0-1e46-4549-be51-f2caa8a23389</vt:lpwstr>
  </property>
</Properties>
</file>